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1"/>
  </p:notesMasterIdLst>
  <p:handoutMasterIdLst>
    <p:handoutMasterId r:id="rId62"/>
  </p:handoutMasterIdLst>
  <p:sldIdLst>
    <p:sldId id="256" r:id="rId2"/>
    <p:sldId id="257" r:id="rId3"/>
    <p:sldId id="268" r:id="rId4"/>
    <p:sldId id="272" r:id="rId5"/>
    <p:sldId id="271" r:id="rId6"/>
    <p:sldId id="274" r:id="rId7"/>
    <p:sldId id="275" r:id="rId8"/>
    <p:sldId id="279" r:id="rId9"/>
    <p:sldId id="280" r:id="rId10"/>
    <p:sldId id="282" r:id="rId11"/>
    <p:sldId id="283" r:id="rId12"/>
    <p:sldId id="284" r:id="rId13"/>
    <p:sldId id="285" r:id="rId14"/>
    <p:sldId id="286" r:id="rId15"/>
    <p:sldId id="287" r:id="rId16"/>
    <p:sldId id="288" r:id="rId17"/>
    <p:sldId id="289" r:id="rId18"/>
    <p:sldId id="261" r:id="rId19"/>
    <p:sldId id="267" r:id="rId20"/>
    <p:sldId id="269" r:id="rId21"/>
    <p:sldId id="259" r:id="rId22"/>
    <p:sldId id="260" r:id="rId23"/>
    <p:sldId id="262" r:id="rId24"/>
    <p:sldId id="266" r:id="rId25"/>
    <p:sldId id="290" r:id="rId26"/>
    <p:sldId id="291" r:id="rId27"/>
    <p:sldId id="292" r:id="rId28"/>
    <p:sldId id="293" r:id="rId29"/>
    <p:sldId id="294" r:id="rId30"/>
    <p:sldId id="295" r:id="rId31"/>
    <p:sldId id="296" r:id="rId32"/>
    <p:sldId id="298" r:id="rId33"/>
    <p:sldId id="299" r:id="rId34"/>
    <p:sldId id="300" r:id="rId35"/>
    <p:sldId id="301" r:id="rId36"/>
    <p:sldId id="302" r:id="rId37"/>
    <p:sldId id="303" r:id="rId38"/>
    <p:sldId id="304" r:id="rId39"/>
    <p:sldId id="305" r:id="rId40"/>
    <p:sldId id="306" r:id="rId41"/>
    <p:sldId id="307" r:id="rId42"/>
    <p:sldId id="308" r:id="rId43"/>
    <p:sldId id="309" r:id="rId44"/>
    <p:sldId id="310" r:id="rId45"/>
    <p:sldId id="311" r:id="rId46"/>
    <p:sldId id="312" r:id="rId47"/>
    <p:sldId id="313" r:id="rId48"/>
    <p:sldId id="314" r:id="rId49"/>
    <p:sldId id="315" r:id="rId50"/>
    <p:sldId id="316" r:id="rId51"/>
    <p:sldId id="317" r:id="rId52"/>
    <p:sldId id="318" r:id="rId53"/>
    <p:sldId id="319" r:id="rId54"/>
    <p:sldId id="320" r:id="rId55"/>
    <p:sldId id="321" r:id="rId56"/>
    <p:sldId id="322" r:id="rId57"/>
    <p:sldId id="263" r:id="rId58"/>
    <p:sldId id="264" r:id="rId59"/>
    <p:sldId id="265" r:id="rId6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987EF67-7DCA-432A-90D3-0BD8CD0AA84F}" type="datetimeFigureOut">
              <a:rPr lang="en-US" smtClean="0"/>
              <a:t>2/12/2013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F20CCA0-CCA2-42A1-B75D-E20B46D2C514}" type="slidenum">
              <a:rPr lang="en-US" smtClean="0"/>
              <a:t>‹#›</a:t>
            </a:fld>
            <a:endParaRPr lang="en-US"/>
          </a:p>
        </p:txBody>
      </p:sp>
    </p:spTree>
    <p:extLst>
      <p:ext uri="{BB962C8B-B14F-4D97-AF65-F5344CB8AC3E}">
        <p14:creationId xmlns:p14="http://schemas.microsoft.com/office/powerpoint/2010/main" val="119126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A4E2515-4C54-4C75-B179-B4B5125EB787}" type="datetimeFigureOut">
              <a:rPr lang="en-US" smtClean="0"/>
              <a:t>2/12/2013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4E03FF4-324C-4610-9C8E-4236E8010C59}" type="slidenum">
              <a:rPr lang="en-US" smtClean="0"/>
              <a:t>‹#›</a:t>
            </a:fld>
            <a:endParaRPr lang="en-US"/>
          </a:p>
        </p:txBody>
      </p:sp>
    </p:spTree>
    <p:extLst>
      <p:ext uri="{BB962C8B-B14F-4D97-AF65-F5344CB8AC3E}">
        <p14:creationId xmlns:p14="http://schemas.microsoft.com/office/powerpoint/2010/main" val="2673705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05BC4A-54E9-4CEB-B59B-4D051D95FF03}" type="slidenum">
              <a:rPr lang="en-US"/>
              <a:pPr/>
              <a:t>4</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B3AB24-0461-4D22-951C-475800B82903}" type="slidenum">
              <a:rPr lang="en-US"/>
              <a:pPr/>
              <a:t>13</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16AD23-0D04-4BA8-866A-089D7ABDC290}" type="slidenum">
              <a:rPr lang="en-US"/>
              <a:pPr/>
              <a:t>14</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CBB568-A5DA-41CE-A043-C49C0E872762}" type="slidenum">
              <a:rPr lang="en-US"/>
              <a:pPr/>
              <a:t>15</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6CBBD4-0937-4C34-80AD-F3193AA497F2}" type="slidenum">
              <a:rPr lang="en-US"/>
              <a:pPr/>
              <a:t>16</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49F835-5D9F-4CF6-92F1-DF8D6CB966E7}" type="slidenum">
              <a:rPr lang="en-US"/>
              <a:pPr/>
              <a:t>17</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7C0A7B-4FF1-437F-B456-374C5D526216}" type="slidenum">
              <a:rPr lang="en-US"/>
              <a:pPr/>
              <a:t>5</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85C5BD-7FB0-4FE8-A3C9-1A3E747EF56B}" type="slidenum">
              <a:rPr lang="en-US"/>
              <a:pPr/>
              <a:t>6</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F2B8CA-FEC2-4D41-85A7-C34BB4541293}" type="slidenum">
              <a:rPr lang="en-US"/>
              <a:pPr/>
              <a:t>7</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313549-1093-411B-A6ED-40574DF4780D}" type="slidenum">
              <a:rPr lang="en-US"/>
              <a:pPr/>
              <a:t>8</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B9B434-98B4-4428-825A-45766833D9D3}" type="slidenum">
              <a:rPr lang="en-US"/>
              <a:pPr/>
              <a:t>9</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9EE50E-5B02-4B95-B87E-5C8F7143ACD5}" type="slidenum">
              <a:rPr lang="en-US"/>
              <a:pPr/>
              <a:t>10</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D6CFE5-2D79-4C59-B76C-98299EC88F78}" type="slidenum">
              <a:rPr lang="en-US"/>
              <a:pPr/>
              <a:t>11</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751764-129F-47DB-AEDE-F69B95DB5B6B}" type="slidenum">
              <a:rPr lang="en-US"/>
              <a:pPr/>
              <a:t>12</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EA4347-2D9E-0646-A20B-516962B755C8}"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9A0FA-0079-0F43-8BDC-C2BDCA2A313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EA4347-2D9E-0646-A20B-516962B755C8}"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9A0FA-0079-0F43-8BDC-C2BDCA2A31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EA4347-2D9E-0646-A20B-516962B755C8}"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9A0FA-0079-0F43-8BDC-C2BDCA2A31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EA4347-2D9E-0646-A20B-516962B755C8}"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9A0FA-0079-0F43-8BDC-C2BDCA2A31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EA4347-2D9E-0646-A20B-516962B755C8}"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9A0FA-0079-0F43-8BDC-C2BDCA2A313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EA4347-2D9E-0646-A20B-516962B755C8}"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9A0FA-0079-0F43-8BDC-C2BDCA2A313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EA4347-2D9E-0646-A20B-516962B755C8}" type="datetimeFigureOut">
              <a:rPr lang="en-US" smtClean="0"/>
              <a:t>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89A0FA-0079-0F43-8BDC-C2BDCA2A313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EA4347-2D9E-0646-A20B-516962B755C8}" type="datetimeFigureOut">
              <a:rPr lang="en-US" smtClean="0"/>
              <a:t>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89A0FA-0079-0F43-8BDC-C2BDCA2A31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A4347-2D9E-0646-A20B-516962B755C8}" type="datetimeFigureOut">
              <a:rPr lang="en-US" smtClean="0"/>
              <a:t>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89A0FA-0079-0F43-8BDC-C2BDCA2A31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A4347-2D9E-0646-A20B-516962B755C8}"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9A0FA-0079-0F43-8BDC-C2BDCA2A313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A4347-2D9E-0646-A20B-516962B755C8}"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9A0FA-0079-0F43-8BDC-C2BDCA2A313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EA4347-2D9E-0646-A20B-516962B755C8}" type="datetimeFigureOut">
              <a:rPr lang="en-US" smtClean="0"/>
              <a:t>2/12/2013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9A0FA-0079-0F43-8BDC-C2BDCA2A313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Computers and Business</a:t>
            </a:r>
            <a:endParaRPr lang="en-US" dirty="0"/>
          </a:p>
        </p:txBody>
      </p:sp>
      <p:sp>
        <p:nvSpPr>
          <p:cNvPr id="3" name="Subtitle 2"/>
          <p:cNvSpPr>
            <a:spLocks noGrp="1"/>
          </p:cNvSpPr>
          <p:nvPr>
            <p:ph type="subTitle" idx="1"/>
          </p:nvPr>
        </p:nvSpPr>
        <p:spPr/>
        <p:txBody>
          <a:bodyPr>
            <a:normAutofit fontScale="92500" lnSpcReduction="20000"/>
          </a:bodyPr>
          <a:lstStyle/>
          <a:p>
            <a:r>
              <a:rPr lang="en-US" b="1" dirty="0" smtClean="0"/>
              <a:t>David L. Olson</a:t>
            </a:r>
          </a:p>
          <a:p>
            <a:r>
              <a:rPr lang="en-US" dirty="0" smtClean="0"/>
              <a:t>James &amp; H.K. Stuart Professor and Chancellor’s Chair</a:t>
            </a:r>
          </a:p>
          <a:p>
            <a:r>
              <a:rPr lang="en-US" dirty="0" smtClean="0">
                <a:solidFill>
                  <a:srgbClr val="FF0000"/>
                </a:solidFill>
              </a:rPr>
              <a:t>University of Nebraska-Lincoln</a:t>
            </a:r>
            <a:endParaRPr 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4000"/>
              <a:t>Genetics, Nanotechnology, Robotics</a:t>
            </a:r>
          </a:p>
        </p:txBody>
      </p:sp>
      <p:sp>
        <p:nvSpPr>
          <p:cNvPr id="28675" name="Rectangle 3"/>
          <p:cNvSpPr>
            <a:spLocks noGrp="1" noChangeArrowheads="1"/>
          </p:cNvSpPr>
          <p:nvPr>
            <p:ph type="body" idx="1"/>
          </p:nvPr>
        </p:nvSpPr>
        <p:spPr/>
        <p:txBody>
          <a:bodyPr/>
          <a:lstStyle/>
          <a:p>
            <a:pPr>
              <a:lnSpc>
                <a:spcPct val="80000"/>
              </a:lnSpc>
            </a:pPr>
            <a:r>
              <a:rPr lang="en-US" sz="2800"/>
              <a:t>Designer baby boomers</a:t>
            </a:r>
          </a:p>
          <a:p>
            <a:pPr>
              <a:lnSpc>
                <a:spcPct val="80000"/>
              </a:lnSpc>
            </a:pPr>
            <a:r>
              <a:rPr lang="en-US" sz="2800"/>
              <a:t>Can we really live forever?</a:t>
            </a:r>
          </a:p>
          <a:p>
            <a:pPr>
              <a:lnSpc>
                <a:spcPct val="80000"/>
              </a:lnSpc>
            </a:pPr>
            <a:r>
              <a:rPr lang="en-US" sz="2800"/>
              <a:t>Somatic gene therapy</a:t>
            </a:r>
          </a:p>
          <a:p>
            <a:pPr lvl="1">
              <a:lnSpc>
                <a:spcPct val="80000"/>
              </a:lnSpc>
            </a:pPr>
            <a:r>
              <a:rPr lang="en-US" sz="2400"/>
              <a:t>enabling us to change genes by infecting them with new DNA, creating new genes</a:t>
            </a:r>
          </a:p>
          <a:p>
            <a:pPr>
              <a:lnSpc>
                <a:spcPct val="80000"/>
              </a:lnSpc>
            </a:pPr>
            <a:r>
              <a:rPr lang="en-US" sz="2800"/>
              <a:t>Kurzweil speaks badly of manipulating human life</a:t>
            </a:r>
          </a:p>
          <a:p>
            <a:pPr lvl="1">
              <a:lnSpc>
                <a:spcPct val="80000"/>
              </a:lnSpc>
            </a:pPr>
            <a:r>
              <a:rPr lang="en-US" sz="2400"/>
              <a:t>but takes 250 pills per day</a:t>
            </a:r>
          </a:p>
          <a:p>
            <a:pPr>
              <a:lnSpc>
                <a:spcPct val="80000"/>
              </a:lnSpc>
            </a:pPr>
            <a:r>
              <a:rPr lang="en-US" sz="2800"/>
              <a:t>Solving world hunger</a:t>
            </a:r>
          </a:p>
          <a:p>
            <a:pPr lvl="1">
              <a:lnSpc>
                <a:spcPct val="80000"/>
              </a:lnSpc>
            </a:pPr>
            <a:r>
              <a:rPr lang="en-US" sz="2400"/>
              <a:t>we would not be creating the entire animal but rather directly producing the desired animal parts or flesh.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Nanobots - 2004</a:t>
            </a:r>
          </a:p>
        </p:txBody>
      </p:sp>
      <p:sp>
        <p:nvSpPr>
          <p:cNvPr id="29699" name="Rectangle 3"/>
          <p:cNvSpPr>
            <a:spLocks noGrp="1" noChangeArrowheads="1"/>
          </p:cNvSpPr>
          <p:nvPr>
            <p:ph type="body" idx="1"/>
          </p:nvPr>
        </p:nvSpPr>
        <p:spPr/>
        <p:txBody>
          <a:bodyPr/>
          <a:lstStyle/>
          <a:p>
            <a:r>
              <a:rPr lang="en-US"/>
              <a:t>used for mission-critical software systems</a:t>
            </a:r>
          </a:p>
          <a:p>
            <a:pPr lvl="1"/>
            <a:r>
              <a:rPr lang="en-US"/>
              <a:t>control nuclear-power plants</a:t>
            </a:r>
          </a:p>
          <a:p>
            <a:pPr lvl="1"/>
            <a:r>
              <a:rPr lang="en-US"/>
              <a:t>911</a:t>
            </a:r>
          </a:p>
          <a:p>
            <a:pPr lvl="1"/>
            <a:r>
              <a:rPr lang="en-US"/>
              <a:t>ICU</a:t>
            </a:r>
          </a:p>
          <a:p>
            <a:pPr lvl="1"/>
            <a:r>
              <a:rPr lang="en-US"/>
              <a:t>land airplanes</a:t>
            </a:r>
          </a:p>
          <a:p>
            <a:pPr lvl="1"/>
            <a:r>
              <a:rPr lang="en-US"/>
              <a:t>guide missiles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Artificial Intelligence</a:t>
            </a:r>
          </a:p>
        </p:txBody>
      </p:sp>
      <p:sp>
        <p:nvSpPr>
          <p:cNvPr id="30723" name="Rectangle 3"/>
          <p:cNvSpPr>
            <a:spLocks noGrp="1" noChangeArrowheads="1"/>
          </p:cNvSpPr>
          <p:nvPr>
            <p:ph type="body" idx="1"/>
          </p:nvPr>
        </p:nvSpPr>
        <p:spPr/>
        <p:txBody>
          <a:bodyPr/>
          <a:lstStyle/>
          <a:p>
            <a:r>
              <a:rPr lang="en-US"/>
              <a:t>Expert systems, Bayesian nets, Markov models, neural nets, genetic algorithms, recursive search </a:t>
            </a:r>
          </a:p>
          <a:p>
            <a:r>
              <a:rPr lang="en-US"/>
              <a:t>Applications</a:t>
            </a:r>
          </a:p>
          <a:p>
            <a:pPr lvl="1"/>
            <a:r>
              <a:rPr lang="en-US"/>
              <a:t>military &amp; intelligence, space exploration, medicine, science &amp; math, business finance &amp; manufacturing, speech &amp; language, entertainment &amp; sports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Singularity our destiny</a:t>
            </a:r>
          </a:p>
        </p:txBody>
      </p:sp>
      <p:sp>
        <p:nvSpPr>
          <p:cNvPr id="31747" name="Rectangle 3"/>
          <p:cNvSpPr>
            <a:spLocks noGrp="1" noChangeArrowheads="1"/>
          </p:cNvSpPr>
          <p:nvPr>
            <p:ph type="body" idx="1"/>
          </p:nvPr>
        </p:nvSpPr>
        <p:spPr/>
        <p:txBody>
          <a:bodyPr/>
          <a:lstStyle/>
          <a:p>
            <a:r>
              <a:rPr lang="en-US"/>
              <a:t>We can live forever</a:t>
            </a:r>
          </a:p>
          <a:p>
            <a:pPr lvl="1"/>
            <a:r>
              <a:rPr lang="en-US" b="1"/>
              <a:t>evidently freezing an existing population that will never die nor procreate</a:t>
            </a:r>
            <a:r>
              <a:rPr lang="en-US"/>
              <a:t> </a:t>
            </a:r>
          </a:p>
          <a:p>
            <a:r>
              <a:rPr lang="en-US">
                <a:solidFill>
                  <a:schemeClr val="bg2"/>
                </a:solidFill>
              </a:rPr>
              <a:t>We are becoming Cyborgs</a:t>
            </a:r>
          </a:p>
          <a:p>
            <a:r>
              <a:rPr lang="en-US"/>
              <a:t>Transfer to nonbiological experience</a:t>
            </a:r>
          </a:p>
          <a:p>
            <a:r>
              <a:rPr lang="en-US"/>
              <a:t>Change</a:t>
            </a:r>
          </a:p>
          <a:p>
            <a:pPr lvl="1"/>
            <a:r>
              <a:rPr lang="en-US"/>
              <a:t>Warfare</a:t>
            </a:r>
          </a:p>
          <a:p>
            <a:pPr lvl="1"/>
            <a:r>
              <a:rPr lang="en-US"/>
              <a:t>Work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Intertwined Promise &amp; Peril</a:t>
            </a:r>
          </a:p>
        </p:txBody>
      </p:sp>
      <p:sp>
        <p:nvSpPr>
          <p:cNvPr id="32771" name="Rectangle 3"/>
          <p:cNvSpPr>
            <a:spLocks noGrp="1" noChangeArrowheads="1"/>
          </p:cNvSpPr>
          <p:nvPr>
            <p:ph type="body" idx="1"/>
          </p:nvPr>
        </p:nvSpPr>
        <p:spPr/>
        <p:txBody>
          <a:bodyPr/>
          <a:lstStyle/>
          <a:p>
            <a:pPr>
              <a:lnSpc>
                <a:spcPct val="80000"/>
              </a:lnSpc>
            </a:pPr>
            <a:r>
              <a:rPr lang="en-US" sz="2400"/>
              <a:t>Environmentalists </a:t>
            </a:r>
          </a:p>
          <a:p>
            <a:pPr lvl="1">
              <a:lnSpc>
                <a:spcPct val="80000"/>
              </a:lnSpc>
            </a:pPr>
            <a:r>
              <a:rPr lang="en-US" sz="1800"/>
              <a:t>world that has enough wealth and enough technological capability</a:t>
            </a:r>
          </a:p>
          <a:p>
            <a:pPr lvl="1">
              <a:lnSpc>
                <a:spcPct val="80000"/>
              </a:lnSpc>
            </a:pPr>
            <a:r>
              <a:rPr lang="en-US" sz="1800"/>
              <a:t>should not pursue more </a:t>
            </a:r>
          </a:p>
          <a:p>
            <a:pPr>
              <a:lnSpc>
                <a:spcPct val="80000"/>
              </a:lnSpc>
            </a:pPr>
            <a:r>
              <a:rPr lang="en-US" sz="2400"/>
              <a:t>The many benefits of progress can always be turned to evil purposes.</a:t>
            </a:r>
          </a:p>
          <a:p>
            <a:pPr>
              <a:lnSpc>
                <a:spcPct val="80000"/>
              </a:lnSpc>
            </a:pPr>
            <a:r>
              <a:rPr lang="en-US" sz="2400"/>
              <a:t>The precautionary principle:</a:t>
            </a:r>
          </a:p>
          <a:p>
            <a:pPr lvl="1">
              <a:lnSpc>
                <a:spcPct val="80000"/>
              </a:lnSpc>
            </a:pPr>
            <a:r>
              <a:rPr lang="en-US" sz="1800"/>
              <a:t>If the consequences of an action are unknown but judged by some scientists to have even a small risk of being profoundly negative, it’s better to not carry out the action than risk negative consequences.</a:t>
            </a:r>
          </a:p>
          <a:p>
            <a:pPr>
              <a:lnSpc>
                <a:spcPct val="80000"/>
              </a:lnSpc>
            </a:pPr>
            <a:r>
              <a:rPr lang="en-US" sz="2400"/>
              <a:t>Golden rice genetically modified to contain high levels of beta-carotene </a:t>
            </a:r>
          </a:p>
          <a:p>
            <a:pPr lvl="1">
              <a:lnSpc>
                <a:spcPct val="80000"/>
              </a:lnSpc>
            </a:pPr>
            <a:r>
              <a:rPr lang="en-US" sz="1800"/>
              <a:t>precursor to vitamin A, needed to stop African children from going blind.  </a:t>
            </a:r>
          </a:p>
          <a:p>
            <a:pPr lvl="1">
              <a:lnSpc>
                <a:spcPct val="80000"/>
              </a:lnSpc>
            </a:pPr>
            <a:r>
              <a:rPr lang="en-US" sz="1800"/>
              <a:t>Greenpeace strongly opposes Golden rice as genetically modified.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solidFill>
                  <a:schemeClr val="accent2"/>
                </a:solidFill>
              </a:rPr>
              <a:t>Criticisms</a:t>
            </a:r>
          </a:p>
        </p:txBody>
      </p:sp>
      <p:sp>
        <p:nvSpPr>
          <p:cNvPr id="39939" name="Rectangle 3"/>
          <p:cNvSpPr>
            <a:spLocks noGrp="1" noChangeArrowheads="1"/>
          </p:cNvSpPr>
          <p:nvPr>
            <p:ph type="body" idx="1"/>
          </p:nvPr>
        </p:nvSpPr>
        <p:spPr/>
        <p:txBody>
          <a:bodyPr/>
          <a:lstStyle/>
          <a:p>
            <a:pPr>
              <a:lnSpc>
                <a:spcPct val="90000"/>
              </a:lnSpc>
            </a:pPr>
            <a:r>
              <a:rPr lang="en-US">
                <a:solidFill>
                  <a:schemeClr val="accent2"/>
                </a:solidFill>
              </a:rPr>
              <a:t>Malthusian</a:t>
            </a:r>
          </a:p>
          <a:p>
            <a:pPr lvl="1">
              <a:lnSpc>
                <a:spcPct val="90000"/>
              </a:lnSpc>
            </a:pPr>
            <a:r>
              <a:rPr lang="en-US"/>
              <a:t>exponential trends don’t last forever</a:t>
            </a:r>
          </a:p>
          <a:p>
            <a:pPr lvl="2">
              <a:lnSpc>
                <a:spcPct val="90000"/>
              </a:lnSpc>
            </a:pPr>
            <a:r>
              <a:rPr lang="en-US" b="1">
                <a:solidFill>
                  <a:srgbClr val="FF0000"/>
                </a:solidFill>
              </a:rPr>
              <a:t>Computer limits not very limiting</a:t>
            </a:r>
          </a:p>
          <a:p>
            <a:pPr>
              <a:lnSpc>
                <a:spcPct val="90000"/>
              </a:lnSpc>
            </a:pPr>
            <a:r>
              <a:rPr lang="en-US">
                <a:solidFill>
                  <a:schemeClr val="accent2"/>
                </a:solidFill>
              </a:rPr>
              <a:t>Software limitations</a:t>
            </a:r>
          </a:p>
          <a:p>
            <a:pPr lvl="1">
              <a:lnSpc>
                <a:spcPct val="90000"/>
              </a:lnSpc>
            </a:pPr>
            <a:r>
              <a:rPr lang="en-US"/>
              <a:t>Computer instability, slow responsiveness</a:t>
            </a:r>
          </a:p>
          <a:p>
            <a:pPr lvl="2">
              <a:lnSpc>
                <a:spcPct val="90000"/>
              </a:lnSpc>
            </a:pPr>
            <a:r>
              <a:rPr lang="en-US" b="1">
                <a:solidFill>
                  <a:srgbClr val="FF0000"/>
                </a:solidFill>
              </a:rPr>
              <a:t>Intelligent algorithms are on the way</a:t>
            </a:r>
          </a:p>
          <a:p>
            <a:pPr>
              <a:lnSpc>
                <a:spcPct val="90000"/>
              </a:lnSpc>
            </a:pPr>
            <a:r>
              <a:rPr lang="en-US">
                <a:solidFill>
                  <a:schemeClr val="accent2"/>
                </a:solidFill>
              </a:rPr>
              <a:t>Analog processing</a:t>
            </a:r>
          </a:p>
          <a:p>
            <a:pPr lvl="1">
              <a:lnSpc>
                <a:spcPct val="90000"/>
              </a:lnSpc>
            </a:pPr>
            <a:r>
              <a:rPr lang="en-US"/>
              <a:t>Computers use digital medium</a:t>
            </a:r>
          </a:p>
          <a:p>
            <a:pPr lvl="2">
              <a:lnSpc>
                <a:spcPct val="90000"/>
              </a:lnSpc>
            </a:pPr>
            <a:r>
              <a:rPr lang="en-US" b="1">
                <a:solidFill>
                  <a:srgbClr val="FF0000"/>
                </a:solidFill>
              </a:rPr>
              <a:t>Idea is to combine digital &amp; analog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solidFill>
                  <a:schemeClr val="accent2"/>
                </a:solidFill>
              </a:rPr>
              <a:t>Criticisms</a:t>
            </a:r>
          </a:p>
        </p:txBody>
      </p:sp>
      <p:sp>
        <p:nvSpPr>
          <p:cNvPr id="40963" name="Rectangle 3"/>
          <p:cNvSpPr>
            <a:spLocks noGrp="1" noChangeArrowheads="1"/>
          </p:cNvSpPr>
          <p:nvPr>
            <p:ph type="body" idx="1"/>
          </p:nvPr>
        </p:nvSpPr>
        <p:spPr/>
        <p:txBody>
          <a:bodyPr/>
          <a:lstStyle/>
          <a:p>
            <a:pPr>
              <a:lnSpc>
                <a:spcPct val="90000"/>
              </a:lnSpc>
            </a:pPr>
            <a:r>
              <a:rPr lang="en-US" sz="2800">
                <a:solidFill>
                  <a:schemeClr val="accent2"/>
                </a:solidFill>
              </a:rPr>
              <a:t>Ontology</a:t>
            </a:r>
          </a:p>
          <a:p>
            <a:pPr lvl="1">
              <a:lnSpc>
                <a:spcPct val="90000"/>
              </a:lnSpc>
            </a:pPr>
            <a:r>
              <a:rPr lang="en-US" sz="2400"/>
              <a:t>Can a computer be conscious?</a:t>
            </a:r>
          </a:p>
          <a:p>
            <a:pPr lvl="2">
              <a:lnSpc>
                <a:spcPct val="90000"/>
              </a:lnSpc>
            </a:pPr>
            <a:r>
              <a:rPr lang="en-US" sz="2000" b="1">
                <a:solidFill>
                  <a:srgbClr val="FF0000"/>
                </a:solidFill>
              </a:rPr>
              <a:t>What difference – human constructs</a:t>
            </a:r>
          </a:p>
          <a:p>
            <a:pPr>
              <a:lnSpc>
                <a:spcPct val="90000"/>
              </a:lnSpc>
            </a:pPr>
            <a:r>
              <a:rPr lang="en-US" sz="2800">
                <a:solidFill>
                  <a:schemeClr val="accent2"/>
                </a:solidFill>
              </a:rPr>
              <a:t>Rich-poor divide</a:t>
            </a:r>
          </a:p>
          <a:p>
            <a:pPr lvl="1">
              <a:lnSpc>
                <a:spcPct val="90000"/>
              </a:lnSpc>
            </a:pPr>
            <a:r>
              <a:rPr lang="en-US" sz="2400"/>
              <a:t>Technology makes rich richer</a:t>
            </a:r>
          </a:p>
          <a:p>
            <a:pPr lvl="2">
              <a:lnSpc>
                <a:spcPct val="90000"/>
              </a:lnSpc>
            </a:pPr>
            <a:r>
              <a:rPr lang="en-US" sz="2000"/>
              <a:t>History of technology shows </a:t>
            </a:r>
            <a:r>
              <a:rPr lang="en-US" sz="2000" b="1">
                <a:solidFill>
                  <a:srgbClr val="FF0000"/>
                </a:solidFill>
              </a:rPr>
              <a:t>evolution from inefficient/expensive to efficient/cheap</a:t>
            </a:r>
            <a:r>
              <a:rPr lang="en-US" sz="2000"/>
              <a:t> (cell-phone)</a:t>
            </a:r>
          </a:p>
          <a:p>
            <a:pPr>
              <a:lnSpc>
                <a:spcPct val="90000"/>
              </a:lnSpc>
            </a:pPr>
            <a:r>
              <a:rPr lang="en-US" sz="2800">
                <a:solidFill>
                  <a:schemeClr val="accent2"/>
                </a:solidFill>
              </a:rPr>
              <a:t>Holism</a:t>
            </a:r>
          </a:p>
          <a:p>
            <a:pPr lvl="1">
              <a:lnSpc>
                <a:spcPct val="90000"/>
              </a:lnSpc>
            </a:pPr>
            <a:r>
              <a:rPr lang="en-US" sz="2400"/>
              <a:t>Biological is holistic, computers deterministic &amp; modular</a:t>
            </a:r>
          </a:p>
          <a:p>
            <a:pPr lvl="2">
              <a:lnSpc>
                <a:spcPct val="90000"/>
              </a:lnSpc>
            </a:pPr>
            <a:r>
              <a:rPr lang="en-US" sz="2000" b="1">
                <a:solidFill>
                  <a:srgbClr val="FF0000"/>
                </a:solidFill>
              </a:rPr>
              <a:t>With AI can use both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In Conclusion…</a:t>
            </a:r>
          </a:p>
        </p:txBody>
      </p:sp>
      <p:sp>
        <p:nvSpPr>
          <p:cNvPr id="41987" name="Rectangle 3"/>
          <p:cNvSpPr>
            <a:spLocks noGrp="1" noChangeArrowheads="1"/>
          </p:cNvSpPr>
          <p:nvPr>
            <p:ph type="body" idx="1"/>
          </p:nvPr>
        </p:nvSpPr>
        <p:spPr/>
        <p:txBody>
          <a:bodyPr/>
          <a:lstStyle/>
          <a:p>
            <a:r>
              <a:rPr lang="en-US"/>
              <a:t>We are building machines with</a:t>
            </a:r>
          </a:p>
          <a:p>
            <a:pPr lvl="1"/>
            <a:r>
              <a:rPr lang="en-US"/>
              <a:t>Powers far greater than the sum of their parts</a:t>
            </a:r>
          </a:p>
          <a:p>
            <a:pPr lvl="1"/>
            <a:r>
              <a:rPr lang="en-US"/>
              <a:t>By combining self-organizing design principles of the natural world</a:t>
            </a:r>
          </a:p>
          <a:p>
            <a:pPr lvl="1"/>
            <a:r>
              <a:rPr lang="en-US"/>
              <a:t>With accelerating powers of human-initiated technology</a:t>
            </a:r>
          </a:p>
          <a:p>
            <a:r>
              <a:rPr lang="en-US" b="1">
                <a:solidFill>
                  <a:srgbClr val="FF0000"/>
                </a:solidFill>
              </a:rPr>
              <a:t>The Singularity will occur about 2040</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Emile Zola (1901) </a:t>
            </a:r>
            <a:r>
              <a:rPr lang="en-US" i="1" dirty="0" smtClean="0"/>
              <a:t>Work</a:t>
            </a:r>
            <a:endParaRPr lang="en-US" dirty="0"/>
          </a:p>
        </p:txBody>
      </p:sp>
      <p:sp>
        <p:nvSpPr>
          <p:cNvPr id="3" name="Content Placeholder 2"/>
          <p:cNvSpPr>
            <a:spLocks noGrp="1"/>
          </p:cNvSpPr>
          <p:nvPr>
            <p:ph idx="1"/>
          </p:nvPr>
        </p:nvSpPr>
        <p:spPr/>
        <p:txBody>
          <a:bodyPr/>
          <a:lstStyle/>
          <a:p>
            <a:r>
              <a:rPr lang="en-US" dirty="0" smtClean="0"/>
              <a:t>“The machines did everything….What an elevating sight: an army of obedient mechanical laborers with never-tiring stamina…that were now the worker’s friends, instead of their competitors….They liberated instead of exploiting him.  While he rested, they did his work.”</a:t>
            </a:r>
          </a:p>
          <a:p>
            <a:pPr lvl="1"/>
            <a:r>
              <a:rPr lang="en-US" b="1" dirty="0" smtClean="0">
                <a:solidFill>
                  <a:srgbClr val="FF0000"/>
                </a:solidFill>
              </a:rPr>
              <a:t>Aren’t machines (computers) wonderful?</a:t>
            </a:r>
            <a:endParaRPr lang="en-US" b="1"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Martin Ford</a:t>
            </a:r>
            <a:br>
              <a:rPr lang="en-US" dirty="0" smtClean="0"/>
            </a:br>
            <a:r>
              <a:rPr lang="en-US" sz="3111" dirty="0" smtClean="0"/>
              <a:t>(2009) Create Space Independent Publishing Platform</a:t>
            </a:r>
            <a:endParaRPr lang="en-US" dirty="0"/>
          </a:p>
        </p:txBody>
      </p:sp>
      <p:sp>
        <p:nvSpPr>
          <p:cNvPr id="3" name="Content Placeholder 2"/>
          <p:cNvSpPr>
            <a:spLocks noGrp="1"/>
          </p:cNvSpPr>
          <p:nvPr>
            <p:ph idx="1"/>
          </p:nvPr>
        </p:nvSpPr>
        <p:spPr/>
        <p:txBody>
          <a:bodyPr/>
          <a:lstStyle/>
          <a:p>
            <a:r>
              <a:rPr lang="en-US" dirty="0"/>
              <a:t>The Lights in the Tunnel: Automation, Accelerating Technology and the Economy of the Future</a:t>
            </a:r>
            <a:r>
              <a:rPr lang="en-US" dirty="0" smtClean="0"/>
              <a:t> </a:t>
            </a:r>
          </a:p>
          <a:p>
            <a:pPr lvl="1"/>
            <a:r>
              <a:rPr lang="en-US" dirty="0" smtClean="0">
                <a:solidFill>
                  <a:srgbClr val="FF6600"/>
                </a:solidFill>
              </a:rPr>
              <a:t>What if technology progresses to the point where a substantial fraction of the jobs now performed by people are instead performed autonomously by machines or computers?</a:t>
            </a:r>
          </a:p>
          <a:p>
            <a:pPr lvl="1"/>
            <a:r>
              <a:rPr lang="en-US" dirty="0" smtClean="0">
                <a:solidFill>
                  <a:srgbClr val="FF0000"/>
                </a:solidFill>
              </a:rPr>
              <a:t>People who rely for jobs for income the same as those who buy the products produced</a:t>
            </a:r>
            <a:endParaRPr lang="en-US"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Moore’s Law</a:t>
            </a:r>
            <a:endParaRPr lang="en-US" dirty="0"/>
          </a:p>
        </p:txBody>
      </p:sp>
      <p:sp>
        <p:nvSpPr>
          <p:cNvPr id="3" name="Content Placeholder 2"/>
          <p:cNvSpPr>
            <a:spLocks noGrp="1"/>
          </p:cNvSpPr>
          <p:nvPr>
            <p:ph idx="1"/>
          </p:nvPr>
        </p:nvSpPr>
        <p:spPr/>
        <p:txBody>
          <a:bodyPr>
            <a:normAutofit lnSpcReduction="10000"/>
          </a:bodyPr>
          <a:lstStyle/>
          <a:p>
            <a:r>
              <a:rPr lang="en-US" dirty="0" smtClean="0"/>
              <a:t>Intel: </a:t>
            </a:r>
          </a:p>
          <a:p>
            <a:pPr lvl="1"/>
            <a:r>
              <a:rPr lang="en-US" dirty="0" smtClean="0"/>
              <a:t>Noted that the number of transistors possible on integrated circuits doubled every so often</a:t>
            </a:r>
          </a:p>
          <a:p>
            <a:pPr lvl="2"/>
            <a:r>
              <a:rPr lang="en-US" dirty="0"/>
              <a:t>2</a:t>
            </a:r>
            <a:r>
              <a:rPr lang="en-US" dirty="0" smtClean="0"/>
              <a:t> years? 18 months?</a:t>
            </a:r>
          </a:p>
          <a:p>
            <a:r>
              <a:rPr lang="en-US" dirty="0" smtClean="0"/>
              <a:t>Seems to apply to about everything computer—technology related</a:t>
            </a:r>
          </a:p>
          <a:p>
            <a:pPr lvl="1"/>
            <a:r>
              <a:rPr lang="en-US" dirty="0" smtClean="0"/>
              <a:t>Computing speed</a:t>
            </a:r>
          </a:p>
          <a:p>
            <a:pPr lvl="1"/>
            <a:r>
              <a:rPr lang="en-US" dirty="0" smtClean="0"/>
              <a:t>Storage capacity</a:t>
            </a:r>
          </a:p>
          <a:p>
            <a:pPr lvl="1"/>
            <a:r>
              <a:rPr lang="en-US" dirty="0" smtClean="0"/>
              <a:t>Transmission capability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Productivity Paradox</a:t>
            </a:r>
            <a:endParaRPr lang="en-US" dirty="0"/>
          </a:p>
        </p:txBody>
      </p:sp>
      <p:sp>
        <p:nvSpPr>
          <p:cNvPr id="3" name="Content Placeholder 2"/>
          <p:cNvSpPr>
            <a:spLocks noGrp="1"/>
          </p:cNvSpPr>
          <p:nvPr>
            <p:ph idx="1"/>
          </p:nvPr>
        </p:nvSpPr>
        <p:spPr/>
        <p:txBody>
          <a:bodyPr/>
          <a:lstStyle/>
          <a:p>
            <a:r>
              <a:rPr lang="en-US" dirty="0" smtClean="0"/>
              <a:t>Economy hasn’t had expected productivity gains from </a:t>
            </a:r>
            <a:r>
              <a:rPr lang="en-US" dirty="0" smtClean="0"/>
              <a:t>computers</a:t>
            </a:r>
          </a:p>
          <a:p>
            <a:pPr lvl="1"/>
            <a:r>
              <a:rPr lang="en-US" dirty="0" smtClean="0">
                <a:solidFill>
                  <a:srgbClr val="FF0000"/>
                </a:solidFill>
              </a:rPr>
              <a:t>Greenspan – no noticeable benefit</a:t>
            </a:r>
          </a:p>
          <a:p>
            <a:pPr lvl="1"/>
            <a:r>
              <a:rPr lang="en-US" dirty="0" err="1" smtClean="0">
                <a:solidFill>
                  <a:srgbClr val="00B050"/>
                </a:solidFill>
              </a:rPr>
              <a:t>Brynjolffson</a:t>
            </a:r>
            <a:r>
              <a:rPr lang="en-US" dirty="0">
                <a:solidFill>
                  <a:srgbClr val="00B050"/>
                </a:solidFill>
              </a:rPr>
              <a:t> </a:t>
            </a:r>
            <a:r>
              <a:rPr lang="en-US" dirty="0" smtClean="0">
                <a:solidFill>
                  <a:srgbClr val="00B050"/>
                </a:solidFill>
              </a:rPr>
              <a:t>– of course they benefit</a:t>
            </a:r>
            <a:endParaRPr lang="en-US" dirty="0">
              <a:solidFill>
                <a:srgbClr val="00B05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Erik </a:t>
            </a:r>
            <a:r>
              <a:rPr lang="en-US" dirty="0" err="1" smtClean="0"/>
              <a:t>Brynjolfsson</a:t>
            </a:r>
            <a:r>
              <a:rPr lang="en-US" dirty="0" smtClean="0"/>
              <a:t> and Andrew McAfee  2011 Digital Frontier Press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a:t>Race Against The Machine:</a:t>
            </a:r>
            <a:r>
              <a:rPr lang="en-US" dirty="0" smtClean="0"/>
              <a:t> </a:t>
            </a:r>
          </a:p>
          <a:p>
            <a:pPr>
              <a:buNone/>
            </a:pPr>
            <a:r>
              <a:rPr lang="en-US" dirty="0" smtClean="0"/>
              <a:t>How </a:t>
            </a:r>
            <a:r>
              <a:rPr lang="en-US" dirty="0"/>
              <a:t>the Digital Revolution is Accelerating Innovation, Driving Productivity, and Irreversibly Transforming Employment and the </a:t>
            </a:r>
            <a:r>
              <a:rPr lang="en-US" dirty="0" smtClean="0"/>
              <a:t>Economy</a:t>
            </a:r>
          </a:p>
          <a:p>
            <a:r>
              <a:rPr lang="en-US" dirty="0" smtClean="0"/>
              <a:t>Computer progress advancing exponentially</a:t>
            </a:r>
          </a:p>
          <a:p>
            <a:r>
              <a:rPr lang="en-US" dirty="0" smtClean="0"/>
              <a:t>AFFECT ON</a:t>
            </a:r>
          </a:p>
          <a:p>
            <a:pPr lvl="1"/>
            <a:r>
              <a:rPr lang="en-US" dirty="0" smtClean="0"/>
              <a:t>Jobs</a:t>
            </a:r>
          </a:p>
          <a:p>
            <a:pPr lvl="1"/>
            <a:r>
              <a:rPr lang="en-US" dirty="0" smtClean="0"/>
              <a:t>Skills</a:t>
            </a:r>
          </a:p>
          <a:p>
            <a:pPr lvl="1"/>
            <a:r>
              <a:rPr lang="en-US" dirty="0" smtClean="0"/>
              <a:t>Wages</a:t>
            </a:r>
          </a:p>
          <a:p>
            <a:pPr lvl="1"/>
            <a:r>
              <a:rPr lang="en-US" dirty="0" smtClean="0"/>
              <a:t>The Economy</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Great economic changes</a:t>
            </a:r>
          </a:p>
          <a:p>
            <a:pPr lvl="1"/>
            <a:r>
              <a:rPr lang="en-US" dirty="0" smtClean="0"/>
              <a:t>Wages too high</a:t>
            </a:r>
          </a:p>
          <a:p>
            <a:pPr lvl="2"/>
            <a:r>
              <a:rPr lang="en-US" dirty="0" smtClean="0"/>
              <a:t>Outsourcing</a:t>
            </a:r>
          </a:p>
          <a:p>
            <a:pPr lvl="3"/>
            <a:r>
              <a:rPr lang="en-US" dirty="0" smtClean="0"/>
              <a:t>Computer programming (service) to India</a:t>
            </a:r>
          </a:p>
          <a:p>
            <a:pPr lvl="3"/>
            <a:r>
              <a:rPr lang="en-US" dirty="0" smtClean="0"/>
              <a:t>Manufacturing to China</a:t>
            </a:r>
          </a:p>
          <a:p>
            <a:pPr lvl="2"/>
            <a:r>
              <a:rPr lang="en-US" dirty="0" smtClean="0"/>
              <a:t>Technology</a:t>
            </a:r>
          </a:p>
          <a:p>
            <a:pPr lvl="3"/>
            <a:r>
              <a:rPr lang="en-US" dirty="0" smtClean="0"/>
              <a:t>Robotics – no health benefits, no vacations, no complaints</a:t>
            </a:r>
          </a:p>
          <a:p>
            <a:pPr lvl="2"/>
            <a:r>
              <a:rPr lang="en-US" dirty="0" smtClean="0"/>
              <a:t>Computers</a:t>
            </a:r>
          </a:p>
          <a:p>
            <a:pPr lvl="3"/>
            <a:r>
              <a:rPr lang="en-US" dirty="0" smtClean="0"/>
              <a:t>ERP systems replacing multiple legacy systems</a:t>
            </a:r>
          </a:p>
          <a:p>
            <a:pPr lvl="4"/>
            <a:r>
              <a:rPr lang="en-US" dirty="0" smtClean="0"/>
              <a:t>Layoff most human IT people</a:t>
            </a:r>
          </a:p>
          <a:p>
            <a:pPr lvl="3"/>
            <a:r>
              <a:rPr lang="en-US" dirty="0" smtClean="0"/>
              <a:t>Business Analytics</a:t>
            </a:r>
          </a:p>
          <a:p>
            <a:pPr lvl="3"/>
            <a:r>
              <a:rPr lang="en-US" dirty="0" smtClean="0"/>
              <a:t>BIG DATA</a:t>
            </a:r>
          </a:p>
          <a:p>
            <a:pPr lvl="3"/>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Wide Web</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Innovations</a:t>
            </a:r>
          </a:p>
          <a:p>
            <a:pPr lvl="1"/>
            <a:r>
              <a:rPr lang="en-US" dirty="0" smtClean="0"/>
              <a:t>eBay &amp; Amazon Marketplace</a:t>
            </a:r>
          </a:p>
          <a:p>
            <a:pPr lvl="2"/>
            <a:r>
              <a:rPr lang="en-US" dirty="0" smtClean="0"/>
              <a:t>Over 600,000 earn living by new products for worldwide market</a:t>
            </a:r>
          </a:p>
          <a:p>
            <a:pPr lvl="1"/>
            <a:r>
              <a:rPr lang="en-US" dirty="0" smtClean="0"/>
              <a:t>Apple’s App Store, Google’s Android Marketplace</a:t>
            </a:r>
          </a:p>
          <a:p>
            <a:pPr lvl="2"/>
            <a:r>
              <a:rPr lang="en-US" dirty="0" smtClean="0"/>
              <a:t>Easy to implement mobile applications, distribute them</a:t>
            </a:r>
          </a:p>
          <a:p>
            <a:pPr lvl="1"/>
            <a:r>
              <a:rPr lang="en-US" dirty="0" err="1" smtClean="0"/>
              <a:t>Threadless</a:t>
            </a:r>
            <a:endParaRPr lang="en-US" dirty="0" smtClean="0"/>
          </a:p>
          <a:p>
            <a:pPr lvl="2"/>
            <a:r>
              <a:rPr lang="en-US" dirty="0" smtClean="0"/>
              <a:t>Customers create &amp; sell t-shirt designs</a:t>
            </a:r>
          </a:p>
          <a:p>
            <a:pPr lvl="1"/>
            <a:r>
              <a:rPr lang="en-US" dirty="0" smtClean="0"/>
              <a:t>Heartland Robotics</a:t>
            </a:r>
          </a:p>
          <a:p>
            <a:pPr lvl="2"/>
            <a:r>
              <a:rPr lang="en-US" dirty="0" smtClean="0"/>
              <a:t>Robots-in-a-box</a:t>
            </a:r>
          </a:p>
          <a:p>
            <a:pPr lvl="2"/>
            <a:r>
              <a:rPr lang="en-US" dirty="0" smtClean="0"/>
              <a:t>Small businesses can access inexpensively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Innovation</a:t>
            </a:r>
            <a:endParaRPr lang="en-US" dirty="0"/>
          </a:p>
        </p:txBody>
      </p:sp>
      <p:sp>
        <p:nvSpPr>
          <p:cNvPr id="3" name="Content Placeholder 2"/>
          <p:cNvSpPr>
            <a:spLocks noGrp="1"/>
          </p:cNvSpPr>
          <p:nvPr>
            <p:ph idx="1"/>
          </p:nvPr>
        </p:nvSpPr>
        <p:spPr/>
        <p:txBody>
          <a:bodyPr/>
          <a:lstStyle/>
          <a:p>
            <a:r>
              <a:rPr lang="en-US" dirty="0" smtClean="0"/>
              <a:t>Crowdsourcing</a:t>
            </a:r>
            <a:endParaRPr lang="en-US" dirty="0"/>
          </a:p>
          <a:p>
            <a:pPr lvl="1"/>
            <a:r>
              <a:rPr lang="en-US" dirty="0" smtClean="0"/>
              <a:t>Amazon </a:t>
            </a:r>
          </a:p>
          <a:p>
            <a:pPr lvl="2"/>
            <a:r>
              <a:rPr lang="en-US" dirty="0"/>
              <a:t>C</a:t>
            </a:r>
            <a:r>
              <a:rPr lang="en-US" dirty="0" smtClean="0"/>
              <a:t>loud</a:t>
            </a:r>
            <a:endParaRPr lang="en-US" dirty="0" smtClean="0"/>
          </a:p>
          <a:p>
            <a:pPr lvl="1"/>
            <a:r>
              <a:rPr lang="en-US" dirty="0" err="1" smtClean="0"/>
              <a:t>Innocentive</a:t>
            </a:r>
            <a:endParaRPr lang="en-US" dirty="0" smtClean="0"/>
          </a:p>
          <a:p>
            <a:pPr lvl="2"/>
            <a:r>
              <a:rPr lang="en-US" dirty="0" smtClean="0"/>
              <a:t>Commercialized research &amp; development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Amazon collaborative systems</a:t>
            </a:r>
            <a:endParaRPr lang="en-US" dirty="0"/>
          </a:p>
        </p:txBody>
      </p:sp>
      <p:sp>
        <p:nvSpPr>
          <p:cNvPr id="3" name="Subtitle 2"/>
          <p:cNvSpPr>
            <a:spLocks noGrp="1"/>
          </p:cNvSpPr>
          <p:nvPr>
            <p:ph type="subTitle" idx="1"/>
          </p:nvPr>
        </p:nvSpPr>
        <p:spPr/>
        <p:txBody>
          <a:bodyPr/>
          <a:lstStyle/>
          <a:p>
            <a:r>
              <a:rPr lang="en-US" dirty="0" smtClean="0"/>
              <a:t>Crowdsourcing: Mechanical Turk</a:t>
            </a:r>
          </a:p>
          <a:p>
            <a:r>
              <a:rPr lang="en-US" dirty="0" smtClean="0"/>
              <a:t>Cloud: EC2</a:t>
            </a:r>
          </a:p>
          <a:p>
            <a:endParaRPr lang="en-US" dirty="0"/>
          </a:p>
        </p:txBody>
      </p:sp>
      <p:pic>
        <p:nvPicPr>
          <p:cNvPr id="2050" name="Picture 2" descr="C:\Documents and Settings\dolson3\Local Settings\Temporary Internet Files\Content.IE5\DBMSHZMS\MC9000145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4788" y="914400"/>
            <a:ext cx="2014423" cy="1210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15491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Amazon.com</a:t>
            </a:r>
            <a:endParaRPr lang="en-US" dirty="0"/>
          </a:p>
        </p:txBody>
      </p:sp>
      <p:sp>
        <p:nvSpPr>
          <p:cNvPr id="3" name="Content Placeholder 2"/>
          <p:cNvSpPr>
            <a:spLocks noGrp="1"/>
          </p:cNvSpPr>
          <p:nvPr>
            <p:ph idx="1"/>
          </p:nvPr>
        </p:nvSpPr>
        <p:spPr/>
        <p:txBody>
          <a:bodyPr/>
          <a:lstStyle/>
          <a:p>
            <a:r>
              <a:rPr lang="en-US" dirty="0" smtClean="0"/>
              <a:t>Many unprofitable years in the 1990s</a:t>
            </a:r>
          </a:p>
          <a:p>
            <a:r>
              <a:rPr lang="en-US" dirty="0" smtClean="0"/>
              <a:t>Now highly successful</a:t>
            </a:r>
          </a:p>
          <a:p>
            <a:r>
              <a:rPr lang="en-US" dirty="0" smtClean="0"/>
              <a:t>USER PARTICIPATION</a:t>
            </a:r>
          </a:p>
          <a:p>
            <a:pPr lvl="1"/>
            <a:r>
              <a:rPr lang="en-US" dirty="0" smtClean="0"/>
              <a:t>Reader reviews, ratings</a:t>
            </a:r>
          </a:p>
          <a:p>
            <a:pPr lvl="1"/>
            <a:r>
              <a:rPr lang="en-US" dirty="0" smtClean="0"/>
              <a:t>Personalized suggestion system</a:t>
            </a:r>
          </a:p>
          <a:p>
            <a:pPr lvl="2"/>
            <a:r>
              <a:rPr lang="en-US" dirty="0" smtClean="0"/>
              <a:t>Once toyed with personalized pricing</a:t>
            </a:r>
          </a:p>
          <a:p>
            <a:r>
              <a:rPr lang="en-US" dirty="0" smtClean="0"/>
              <a:t>CLOUD</a:t>
            </a:r>
          </a:p>
          <a:p>
            <a:pPr lvl="1"/>
            <a:r>
              <a:rPr lang="en-US" dirty="0" smtClean="0"/>
              <a:t>Can rent storage, software</a:t>
            </a:r>
          </a:p>
        </p:txBody>
      </p:sp>
      <p:pic>
        <p:nvPicPr>
          <p:cNvPr id="3074" name="Picture 2" descr="C:\Documents and Settings\dolson3\Local Settings\Temporary Internet Files\Content.IE5\3AA3T130\MC90044136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4267200"/>
            <a:ext cx="27432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Documents and Settings\dolson3\Local Settings\Temporary Internet Files\Content.IE5\XZK1K97Y\MC90029756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85688" y="2362200"/>
            <a:ext cx="1810512" cy="1159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54618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Turk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200,000 participants</a:t>
            </a:r>
          </a:p>
          <a:p>
            <a:pPr lvl="1"/>
            <a:r>
              <a:rPr lang="en-US" dirty="0" smtClean="0"/>
              <a:t>Use free time to work for customers</a:t>
            </a:r>
          </a:p>
          <a:p>
            <a:pPr lvl="1"/>
            <a:r>
              <a:rPr lang="en-US" dirty="0" smtClean="0"/>
              <a:t>Amazon the broker</a:t>
            </a:r>
          </a:p>
          <a:p>
            <a:pPr lvl="1"/>
            <a:r>
              <a:rPr lang="en-US" dirty="0" smtClean="0"/>
              <a:t>Started in 2006</a:t>
            </a:r>
          </a:p>
          <a:p>
            <a:r>
              <a:rPr lang="en-US" dirty="0" smtClean="0"/>
              <a:t>EXAMPLE</a:t>
            </a:r>
          </a:p>
          <a:p>
            <a:pPr lvl="1"/>
            <a:r>
              <a:rPr lang="en-US" dirty="0" err="1" smtClean="0"/>
              <a:t>Powerset</a:t>
            </a:r>
            <a:r>
              <a:rPr lang="en-US" dirty="0" smtClean="0"/>
              <a:t> search site wanted feedback </a:t>
            </a:r>
          </a:p>
          <a:p>
            <a:pPr lvl="1"/>
            <a:r>
              <a:rPr lang="en-US" dirty="0" smtClean="0"/>
              <a:t>Through Mechanical Turk, got 100 people to rate results for 2 hours, at $2/hour</a:t>
            </a:r>
          </a:p>
          <a:p>
            <a:pPr lvl="1"/>
            <a:r>
              <a:rPr lang="en-US" dirty="0" err="1" smtClean="0"/>
              <a:t>Powerset</a:t>
            </a:r>
            <a:r>
              <a:rPr lang="en-US" dirty="0" smtClean="0"/>
              <a:t> then started Dolores Labs to assess accuracy and speed of Mechanical Turk participants.</a:t>
            </a:r>
          </a:p>
          <a:p>
            <a:pPr lvl="2"/>
            <a:r>
              <a:rPr lang="en-US" dirty="0" smtClean="0"/>
              <a:t>Cost $2,000, estimated $30,000 for full-time staffers</a:t>
            </a:r>
          </a:p>
          <a:p>
            <a:pPr lvl="1"/>
            <a:r>
              <a:rPr lang="en-US" dirty="0" smtClean="0"/>
              <a:t>Typical worker</a:t>
            </a:r>
          </a:p>
          <a:p>
            <a:pPr lvl="2"/>
            <a:r>
              <a:rPr lang="en-US" dirty="0" smtClean="0"/>
              <a:t>Guitar teacher supplements income by 15 hours of work on Mechanical Turk at $3/hour</a:t>
            </a:r>
          </a:p>
          <a:p>
            <a:pPr lvl="1"/>
            <a:endParaRPr lang="en-US" dirty="0"/>
          </a:p>
        </p:txBody>
      </p:sp>
      <p:pic>
        <p:nvPicPr>
          <p:cNvPr id="4098" name="Picture 2" descr="C:\Documents and Settings\dolson3\Local Settings\Temporary Internet Files\Content.IE5\DBMSHZMS\MC90038438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8601" y="1447800"/>
            <a:ext cx="1822399" cy="1351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4862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Turk Hits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8911378"/>
              </p:ext>
            </p:extLst>
          </p:nvPr>
        </p:nvGraphicFramePr>
        <p:xfrm>
          <a:off x="457200" y="1600200"/>
          <a:ext cx="8001000" cy="5120640"/>
        </p:xfrm>
        <a:graphic>
          <a:graphicData uri="http://schemas.openxmlformats.org/drawingml/2006/table">
            <a:tbl>
              <a:tblPr firstRow="1" bandRow="1">
                <a:tableStyleId>{5C22544A-7EE6-4342-B048-85BDC9FD1C3A}</a:tableStyleId>
              </a:tblPr>
              <a:tblGrid>
                <a:gridCol w="2590800"/>
                <a:gridCol w="1143000"/>
                <a:gridCol w="1143000"/>
                <a:gridCol w="914400"/>
                <a:gridCol w="914400"/>
                <a:gridCol w="1295400"/>
              </a:tblGrid>
              <a:tr h="457200">
                <a:tc>
                  <a:txBody>
                    <a:bodyPr/>
                    <a:lstStyle/>
                    <a:p>
                      <a:pPr marL="0" marR="0">
                        <a:spcBef>
                          <a:spcPts val="0"/>
                        </a:spcBef>
                        <a:spcAft>
                          <a:spcPts val="0"/>
                        </a:spcAft>
                      </a:pPr>
                      <a:r>
                        <a:rPr lang="en-US" sz="1600" b="1" dirty="0">
                          <a:effectLst/>
                          <a:latin typeface="Calibri"/>
                          <a:ea typeface="Calibri"/>
                          <a:cs typeface="Calibri"/>
                        </a:rPr>
                        <a:t>Task</a:t>
                      </a:r>
                      <a:endParaRPr lang="en-US" sz="16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b="1">
                          <a:effectLst/>
                          <a:latin typeface="Calibri"/>
                          <a:ea typeface="Calibri"/>
                          <a:cs typeface="Calibri"/>
                        </a:rPr>
                        <a:t>Requestor</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b="1">
                          <a:effectLst/>
                          <a:latin typeface="Calibri"/>
                          <a:ea typeface="Calibri"/>
                          <a:cs typeface="Calibri"/>
                        </a:rPr>
                        <a:t>Expiration date</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b="1">
                          <a:effectLst/>
                          <a:latin typeface="Calibri"/>
                          <a:ea typeface="Calibri"/>
                          <a:cs typeface="Calibri"/>
                        </a:rPr>
                        <a:t>Reward</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b="1">
                          <a:effectLst/>
                          <a:latin typeface="Calibri"/>
                          <a:ea typeface="Calibri"/>
                          <a:cs typeface="Calibri"/>
                        </a:rPr>
                        <a:t>Time allotted</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b="1" dirty="0">
                          <a:effectLst/>
                          <a:latin typeface="Calibri"/>
                          <a:ea typeface="Calibri"/>
                          <a:cs typeface="Calibri"/>
                        </a:rPr>
                        <a:t>Hits available</a:t>
                      </a:r>
                      <a:endParaRPr lang="en-US" sz="1600" dirty="0">
                        <a:effectLst/>
                        <a:latin typeface="Calibri"/>
                        <a:ea typeface="Calibri"/>
                        <a:cs typeface="Times New Roman"/>
                      </a:endParaRPr>
                    </a:p>
                  </a:txBody>
                  <a:tcPr marL="68580" marR="68580" marT="0" marB="0"/>
                </a:tc>
              </a:tr>
              <a:tr h="370840">
                <a:tc>
                  <a:txBody>
                    <a:bodyPr/>
                    <a:lstStyle/>
                    <a:p>
                      <a:pPr marL="0" marR="0">
                        <a:spcBef>
                          <a:spcPts val="0"/>
                        </a:spcBef>
                        <a:spcAft>
                          <a:spcPts val="0"/>
                        </a:spcAft>
                      </a:pPr>
                      <a:r>
                        <a:rPr lang="en-US" sz="1600" dirty="0">
                          <a:effectLst/>
                          <a:latin typeface="Calibri"/>
                          <a:ea typeface="Calibri"/>
                          <a:cs typeface="Calibri"/>
                        </a:rPr>
                        <a:t>Identify Arabic dialect in text</a:t>
                      </a:r>
                      <a:endParaRPr lang="en-US" sz="16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effectLst/>
                          <a:latin typeface="Calibri"/>
                          <a:ea typeface="Calibri"/>
                          <a:cs typeface="Calibri"/>
                        </a:rPr>
                        <a:t>An individual</a:t>
                      </a:r>
                      <a:endParaRPr lang="en-US" sz="16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31 Dec 2010</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$0.05 per phrase</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15 minutes</a:t>
                      </a:r>
                      <a:endParaRPr lang="en-US" sz="1600">
                        <a:effectLst/>
                        <a:latin typeface="Calibri"/>
                        <a:ea typeface="Calibri"/>
                        <a:cs typeface="Times New Roman"/>
                      </a:endParaRPr>
                    </a:p>
                  </a:txBody>
                  <a:tcPr marL="68580" marR="68580" marT="0" marB="0"/>
                </a:tc>
                <a:tc>
                  <a:txBody>
                    <a:bodyPr/>
                    <a:lstStyle/>
                    <a:p>
                      <a:pPr marL="0" marR="0" algn="r">
                        <a:spcBef>
                          <a:spcPts val="0"/>
                        </a:spcBef>
                        <a:spcAft>
                          <a:spcPts val="0"/>
                        </a:spcAft>
                      </a:pPr>
                      <a:r>
                        <a:rPr lang="en-US" sz="1600">
                          <a:effectLst/>
                          <a:latin typeface="Calibri"/>
                          <a:ea typeface="Calibri"/>
                          <a:cs typeface="Calibri"/>
                        </a:rPr>
                        <a:t>14196</a:t>
                      </a:r>
                      <a:endParaRPr lang="en-US" sz="1600">
                        <a:effectLst/>
                        <a:latin typeface="Calibri"/>
                        <a:ea typeface="Calibri"/>
                        <a:cs typeface="Times New Roman"/>
                      </a:endParaRPr>
                    </a:p>
                  </a:txBody>
                  <a:tcPr marL="68580" marR="68580" marT="0" marB="0"/>
                </a:tc>
              </a:tr>
              <a:tr h="370840">
                <a:tc>
                  <a:txBody>
                    <a:bodyPr/>
                    <a:lstStyle/>
                    <a:p>
                      <a:pPr marL="0" marR="0">
                        <a:spcBef>
                          <a:spcPts val="0"/>
                        </a:spcBef>
                        <a:spcAft>
                          <a:spcPts val="0"/>
                        </a:spcAft>
                      </a:pPr>
                      <a:r>
                        <a:rPr lang="en-US" sz="1600" dirty="0">
                          <a:effectLst/>
                          <a:latin typeface="Calibri"/>
                          <a:ea typeface="Calibri"/>
                          <a:cs typeface="Calibri"/>
                        </a:rPr>
                        <a:t>PIO verification for US cities</a:t>
                      </a:r>
                      <a:endParaRPr lang="en-US" sz="16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effectLst/>
                          <a:latin typeface="Calibri"/>
                          <a:ea typeface="Calibri"/>
                          <a:cs typeface="Calibri"/>
                        </a:rPr>
                        <a:t>Nutella42</a:t>
                      </a:r>
                      <a:endParaRPr lang="en-US" sz="16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effectLst/>
                          <a:latin typeface="Calibri"/>
                          <a:ea typeface="Calibri"/>
                          <a:cs typeface="Calibri"/>
                        </a:rPr>
                        <a:t>17 Dec 2010</a:t>
                      </a:r>
                      <a:endParaRPr lang="en-US" sz="16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$0.08 per city</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30 minutes</a:t>
                      </a:r>
                      <a:endParaRPr lang="en-US" sz="1600">
                        <a:effectLst/>
                        <a:latin typeface="Calibri"/>
                        <a:ea typeface="Calibri"/>
                        <a:cs typeface="Times New Roman"/>
                      </a:endParaRPr>
                    </a:p>
                  </a:txBody>
                  <a:tcPr marL="68580" marR="68580" marT="0" marB="0"/>
                </a:tc>
                <a:tc>
                  <a:txBody>
                    <a:bodyPr/>
                    <a:lstStyle/>
                    <a:p>
                      <a:pPr marL="0" marR="0" algn="r">
                        <a:spcBef>
                          <a:spcPts val="0"/>
                        </a:spcBef>
                        <a:spcAft>
                          <a:spcPts val="0"/>
                        </a:spcAft>
                      </a:pPr>
                      <a:r>
                        <a:rPr lang="en-US" sz="1600">
                          <a:effectLst/>
                          <a:latin typeface="Calibri"/>
                          <a:ea typeface="Calibri"/>
                          <a:cs typeface="Calibri"/>
                        </a:rPr>
                        <a:t>1617</a:t>
                      </a:r>
                      <a:endParaRPr lang="en-US" sz="1600">
                        <a:effectLst/>
                        <a:latin typeface="Calibri"/>
                        <a:ea typeface="Calibri"/>
                        <a:cs typeface="Times New Roman"/>
                      </a:endParaRPr>
                    </a:p>
                  </a:txBody>
                  <a:tcPr marL="68580" marR="68580" marT="0" marB="0"/>
                </a:tc>
              </a:tr>
              <a:tr h="370840">
                <a:tc>
                  <a:txBody>
                    <a:bodyPr/>
                    <a:lstStyle/>
                    <a:p>
                      <a:pPr marL="0" marR="0">
                        <a:spcBef>
                          <a:spcPts val="0"/>
                        </a:spcBef>
                        <a:spcAft>
                          <a:spcPts val="0"/>
                        </a:spcAft>
                      </a:pPr>
                      <a:r>
                        <a:rPr lang="en-US" sz="1600">
                          <a:effectLst/>
                          <a:latin typeface="Calibri"/>
                          <a:ea typeface="Calibri"/>
                          <a:cs typeface="Calibri"/>
                        </a:rPr>
                        <a:t>Find political bias</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effectLst/>
                          <a:latin typeface="Calibri"/>
                          <a:ea typeface="Calibri"/>
                          <a:cs typeface="Calibri"/>
                        </a:rPr>
                        <a:t>University </a:t>
                      </a:r>
                      <a:endParaRPr lang="en-US" sz="16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effectLst/>
                          <a:latin typeface="Calibri"/>
                          <a:ea typeface="Calibri"/>
                          <a:cs typeface="Calibri"/>
                        </a:rPr>
                        <a:t>9 Dec 2010</a:t>
                      </a:r>
                      <a:endParaRPr lang="en-US" sz="16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effectLst/>
                          <a:latin typeface="Calibri"/>
                          <a:ea typeface="Calibri"/>
                          <a:cs typeface="Calibri"/>
                        </a:rPr>
                        <a:t>$0.05</a:t>
                      </a:r>
                      <a:endParaRPr lang="en-US" sz="16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effectLst/>
                          <a:latin typeface="Calibri"/>
                          <a:ea typeface="Calibri"/>
                          <a:cs typeface="Calibri"/>
                        </a:rPr>
                        <a:t>60 minutes</a:t>
                      </a:r>
                      <a:endParaRPr lang="en-US" sz="1600" dirty="0">
                        <a:effectLst/>
                        <a:latin typeface="Calibri"/>
                        <a:ea typeface="Calibri"/>
                        <a:cs typeface="Times New Roman"/>
                      </a:endParaRPr>
                    </a:p>
                  </a:txBody>
                  <a:tcPr marL="68580" marR="68580" marT="0" marB="0"/>
                </a:tc>
                <a:tc>
                  <a:txBody>
                    <a:bodyPr/>
                    <a:lstStyle/>
                    <a:p>
                      <a:pPr marL="0" marR="0" algn="r">
                        <a:spcBef>
                          <a:spcPts val="0"/>
                        </a:spcBef>
                        <a:spcAft>
                          <a:spcPts val="0"/>
                        </a:spcAft>
                      </a:pPr>
                      <a:r>
                        <a:rPr lang="en-US" sz="1600">
                          <a:effectLst/>
                          <a:latin typeface="Calibri"/>
                          <a:ea typeface="Calibri"/>
                          <a:cs typeface="Calibri"/>
                        </a:rPr>
                        <a:t>1097</a:t>
                      </a:r>
                      <a:endParaRPr lang="en-US" sz="1600">
                        <a:effectLst/>
                        <a:latin typeface="Calibri"/>
                        <a:ea typeface="Calibri"/>
                        <a:cs typeface="Times New Roman"/>
                      </a:endParaRPr>
                    </a:p>
                  </a:txBody>
                  <a:tcPr marL="68580" marR="68580" marT="0" marB="0"/>
                </a:tc>
              </a:tr>
              <a:tr h="370840">
                <a:tc>
                  <a:txBody>
                    <a:bodyPr/>
                    <a:lstStyle/>
                    <a:p>
                      <a:pPr marL="0" marR="0">
                        <a:spcBef>
                          <a:spcPts val="0"/>
                        </a:spcBef>
                        <a:spcAft>
                          <a:spcPts val="0"/>
                        </a:spcAft>
                      </a:pPr>
                      <a:r>
                        <a:rPr lang="en-US" sz="1600">
                          <a:effectLst/>
                          <a:latin typeface="Calibri"/>
                          <a:ea typeface="Calibri"/>
                          <a:cs typeface="Calibri"/>
                        </a:rPr>
                        <a:t>Translate English to Urdu</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An individual</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23 Dec 2010</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effectLst/>
                          <a:latin typeface="Calibri"/>
                          <a:ea typeface="Calibri"/>
                          <a:cs typeface="Calibri"/>
                        </a:rPr>
                        <a:t>$0.70</a:t>
                      </a:r>
                      <a:endParaRPr lang="en-US" sz="16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effectLst/>
                          <a:latin typeface="Calibri"/>
                          <a:ea typeface="Calibri"/>
                          <a:cs typeface="Calibri"/>
                        </a:rPr>
                        <a:t>24 hours</a:t>
                      </a:r>
                      <a:endParaRPr lang="en-US" sz="1600" dirty="0">
                        <a:effectLst/>
                        <a:latin typeface="Calibri"/>
                        <a:ea typeface="Calibri"/>
                        <a:cs typeface="Times New Roman"/>
                      </a:endParaRPr>
                    </a:p>
                  </a:txBody>
                  <a:tcPr marL="68580" marR="68580" marT="0" marB="0"/>
                </a:tc>
                <a:tc>
                  <a:txBody>
                    <a:bodyPr/>
                    <a:lstStyle/>
                    <a:p>
                      <a:pPr marL="0" marR="0" algn="r">
                        <a:spcBef>
                          <a:spcPts val="0"/>
                        </a:spcBef>
                        <a:spcAft>
                          <a:spcPts val="0"/>
                        </a:spcAft>
                      </a:pPr>
                      <a:r>
                        <a:rPr lang="en-US" sz="1600">
                          <a:effectLst/>
                          <a:latin typeface="Calibri"/>
                          <a:ea typeface="Calibri"/>
                          <a:cs typeface="Calibri"/>
                        </a:rPr>
                        <a:t>1002</a:t>
                      </a:r>
                      <a:endParaRPr lang="en-US" sz="1600">
                        <a:effectLst/>
                        <a:latin typeface="Calibri"/>
                        <a:ea typeface="Calibri"/>
                        <a:cs typeface="Times New Roman"/>
                      </a:endParaRPr>
                    </a:p>
                  </a:txBody>
                  <a:tcPr marL="68580" marR="68580" marT="0" marB="0"/>
                </a:tc>
              </a:tr>
              <a:tr h="370840">
                <a:tc>
                  <a:txBody>
                    <a:bodyPr/>
                    <a:lstStyle/>
                    <a:p>
                      <a:pPr marL="0" marR="0">
                        <a:spcBef>
                          <a:spcPts val="0"/>
                        </a:spcBef>
                        <a:spcAft>
                          <a:spcPts val="0"/>
                        </a:spcAft>
                      </a:pPr>
                      <a:r>
                        <a:rPr lang="en-US" sz="1600">
                          <a:effectLst/>
                          <a:latin typeface="Calibri"/>
                          <a:ea typeface="Calibri"/>
                          <a:cs typeface="Calibri"/>
                        </a:rPr>
                        <a:t>Find URL for college club directory</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techlist</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effectLst/>
                          <a:latin typeface="Calibri"/>
                          <a:ea typeface="Calibri"/>
                          <a:cs typeface="Calibri"/>
                        </a:rPr>
                        <a:t>7 Dec 2010</a:t>
                      </a:r>
                      <a:endParaRPr lang="en-US" sz="16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effectLst/>
                          <a:latin typeface="Calibri"/>
                          <a:ea typeface="Calibri"/>
                          <a:cs typeface="Calibri"/>
                        </a:rPr>
                        <a:t>$0.05</a:t>
                      </a:r>
                      <a:endParaRPr lang="en-US" sz="16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effectLst/>
                          <a:latin typeface="Calibri"/>
                          <a:ea typeface="Calibri"/>
                          <a:cs typeface="Calibri"/>
                        </a:rPr>
                        <a:t>15 minutes</a:t>
                      </a:r>
                      <a:endParaRPr lang="en-US" sz="1600" dirty="0">
                        <a:effectLst/>
                        <a:latin typeface="Calibri"/>
                        <a:ea typeface="Calibri"/>
                        <a:cs typeface="Times New Roman"/>
                      </a:endParaRPr>
                    </a:p>
                  </a:txBody>
                  <a:tcPr marL="68580" marR="68580" marT="0" marB="0"/>
                </a:tc>
                <a:tc>
                  <a:txBody>
                    <a:bodyPr/>
                    <a:lstStyle/>
                    <a:p>
                      <a:pPr marL="0" marR="0" algn="r">
                        <a:spcBef>
                          <a:spcPts val="0"/>
                        </a:spcBef>
                        <a:spcAft>
                          <a:spcPts val="0"/>
                        </a:spcAft>
                      </a:pPr>
                      <a:r>
                        <a:rPr lang="en-US" sz="1600" dirty="0">
                          <a:effectLst/>
                          <a:latin typeface="Calibri"/>
                          <a:ea typeface="Calibri"/>
                          <a:cs typeface="Calibri"/>
                        </a:rPr>
                        <a:t>1001</a:t>
                      </a:r>
                      <a:endParaRPr lang="en-US" sz="1600" dirty="0">
                        <a:effectLst/>
                        <a:latin typeface="Calibri"/>
                        <a:ea typeface="Calibri"/>
                        <a:cs typeface="Times New Roman"/>
                      </a:endParaRPr>
                    </a:p>
                  </a:txBody>
                  <a:tcPr marL="68580" marR="68580" marT="0" marB="0"/>
                </a:tc>
              </a:tr>
              <a:tr h="370840">
                <a:tc>
                  <a:txBody>
                    <a:bodyPr/>
                    <a:lstStyle/>
                    <a:p>
                      <a:pPr marL="0" marR="0">
                        <a:spcBef>
                          <a:spcPts val="0"/>
                        </a:spcBef>
                        <a:spcAft>
                          <a:spcPts val="0"/>
                        </a:spcAft>
                      </a:pPr>
                      <a:r>
                        <a:rPr lang="en-US" sz="1600">
                          <a:effectLst/>
                          <a:latin typeface="Calibri"/>
                          <a:ea typeface="Calibri"/>
                          <a:cs typeface="Calibri"/>
                        </a:rPr>
                        <a:t>Judge quality of search results</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Dolores Labs</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13 Dec 2010</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effectLst/>
                          <a:latin typeface="Calibri"/>
                          <a:ea typeface="Calibri"/>
                          <a:cs typeface="Calibri"/>
                        </a:rPr>
                        <a:t>$0.08</a:t>
                      </a:r>
                      <a:endParaRPr lang="en-US" sz="16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effectLst/>
                          <a:latin typeface="Calibri"/>
                          <a:ea typeface="Calibri"/>
                          <a:cs typeface="Calibri"/>
                        </a:rPr>
                        <a:t>60 minutes</a:t>
                      </a:r>
                      <a:endParaRPr lang="en-US" sz="1600" dirty="0">
                        <a:effectLst/>
                        <a:latin typeface="Calibri"/>
                        <a:ea typeface="Calibri"/>
                        <a:cs typeface="Times New Roman"/>
                      </a:endParaRPr>
                    </a:p>
                  </a:txBody>
                  <a:tcPr marL="68580" marR="68580" marT="0" marB="0"/>
                </a:tc>
                <a:tc>
                  <a:txBody>
                    <a:bodyPr/>
                    <a:lstStyle/>
                    <a:p>
                      <a:pPr marL="0" marR="0" algn="r">
                        <a:spcBef>
                          <a:spcPts val="0"/>
                        </a:spcBef>
                        <a:spcAft>
                          <a:spcPts val="0"/>
                        </a:spcAft>
                      </a:pPr>
                      <a:r>
                        <a:rPr lang="en-US" sz="1600" dirty="0">
                          <a:effectLst/>
                          <a:latin typeface="Calibri"/>
                          <a:ea typeface="Calibri"/>
                          <a:cs typeface="Calibri"/>
                        </a:rPr>
                        <a:t>996</a:t>
                      </a:r>
                      <a:endParaRPr lang="en-US" sz="1600" dirty="0">
                        <a:effectLst/>
                        <a:latin typeface="Calibri"/>
                        <a:ea typeface="Calibri"/>
                        <a:cs typeface="Times New Roman"/>
                      </a:endParaRPr>
                    </a:p>
                  </a:txBody>
                  <a:tcPr marL="68580" marR="68580" marT="0" marB="0"/>
                </a:tc>
              </a:tr>
              <a:tr h="370840">
                <a:tc>
                  <a:txBody>
                    <a:bodyPr/>
                    <a:lstStyle/>
                    <a:p>
                      <a:pPr marL="0" marR="0">
                        <a:spcBef>
                          <a:spcPts val="0"/>
                        </a:spcBef>
                        <a:spcAft>
                          <a:spcPts val="0"/>
                        </a:spcAft>
                      </a:pPr>
                      <a:r>
                        <a:rPr lang="en-US" sz="1600">
                          <a:effectLst/>
                          <a:latin typeface="Calibri"/>
                          <a:ea typeface="Calibri"/>
                          <a:cs typeface="Calibri"/>
                        </a:rPr>
                        <a:t>Find product information for electronics</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Dolores Labs</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13 Dec 2010</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$0.12</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effectLst/>
                          <a:latin typeface="Calibri"/>
                          <a:ea typeface="Calibri"/>
                          <a:cs typeface="Calibri"/>
                        </a:rPr>
                        <a:t>60 minutes</a:t>
                      </a:r>
                      <a:endParaRPr lang="en-US" sz="1600" dirty="0">
                        <a:effectLst/>
                        <a:latin typeface="Calibri"/>
                        <a:ea typeface="Calibri"/>
                        <a:cs typeface="Times New Roman"/>
                      </a:endParaRPr>
                    </a:p>
                  </a:txBody>
                  <a:tcPr marL="68580" marR="68580" marT="0" marB="0"/>
                </a:tc>
                <a:tc>
                  <a:txBody>
                    <a:bodyPr/>
                    <a:lstStyle/>
                    <a:p>
                      <a:pPr marL="0" marR="0" algn="r">
                        <a:spcBef>
                          <a:spcPts val="0"/>
                        </a:spcBef>
                        <a:spcAft>
                          <a:spcPts val="0"/>
                        </a:spcAft>
                      </a:pPr>
                      <a:r>
                        <a:rPr lang="en-US" sz="1600" dirty="0">
                          <a:effectLst/>
                          <a:latin typeface="Calibri"/>
                          <a:ea typeface="Calibri"/>
                          <a:cs typeface="Calibri"/>
                        </a:rPr>
                        <a:t>995</a:t>
                      </a:r>
                      <a:endParaRPr lang="en-US" sz="1600" dirty="0">
                        <a:effectLst/>
                        <a:latin typeface="Calibri"/>
                        <a:ea typeface="Calibri"/>
                        <a:cs typeface="Times New Roman"/>
                      </a:endParaRPr>
                    </a:p>
                  </a:txBody>
                  <a:tcPr marL="68580" marR="68580" marT="0" marB="0"/>
                </a:tc>
              </a:tr>
              <a:tr h="370840">
                <a:tc>
                  <a:txBody>
                    <a:bodyPr/>
                    <a:lstStyle/>
                    <a:p>
                      <a:pPr marL="0" marR="0">
                        <a:spcBef>
                          <a:spcPts val="0"/>
                        </a:spcBef>
                        <a:spcAft>
                          <a:spcPts val="0"/>
                        </a:spcAft>
                      </a:pPr>
                      <a:r>
                        <a:rPr lang="en-US" sz="1600">
                          <a:effectLst/>
                          <a:latin typeface="Calibri"/>
                          <a:ea typeface="Calibri"/>
                          <a:cs typeface="Calibri"/>
                        </a:rPr>
                        <a:t>Search for terms</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Dolores Labs</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13 Dec 2010</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$0.55</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effectLst/>
                          <a:latin typeface="Calibri"/>
                          <a:ea typeface="Calibri"/>
                          <a:cs typeface="Calibri"/>
                        </a:rPr>
                        <a:t>60 minutes</a:t>
                      </a:r>
                      <a:endParaRPr lang="en-US" sz="1600" dirty="0">
                        <a:effectLst/>
                        <a:latin typeface="Calibri"/>
                        <a:ea typeface="Calibri"/>
                        <a:cs typeface="Times New Roman"/>
                      </a:endParaRPr>
                    </a:p>
                  </a:txBody>
                  <a:tcPr marL="68580" marR="68580" marT="0" marB="0"/>
                </a:tc>
                <a:tc>
                  <a:txBody>
                    <a:bodyPr/>
                    <a:lstStyle/>
                    <a:p>
                      <a:pPr marL="0" marR="0" algn="r">
                        <a:spcBef>
                          <a:spcPts val="0"/>
                        </a:spcBef>
                        <a:spcAft>
                          <a:spcPts val="0"/>
                        </a:spcAft>
                      </a:pPr>
                      <a:r>
                        <a:rPr lang="en-US" sz="1600" dirty="0">
                          <a:effectLst/>
                          <a:latin typeface="Calibri"/>
                          <a:ea typeface="Calibri"/>
                          <a:cs typeface="Calibri"/>
                        </a:rPr>
                        <a:t>962</a:t>
                      </a:r>
                      <a:endParaRPr lang="en-US" sz="1600" dirty="0">
                        <a:effectLst/>
                        <a:latin typeface="Calibri"/>
                        <a:ea typeface="Calibri"/>
                        <a:cs typeface="Times New Roman"/>
                      </a:endParaRPr>
                    </a:p>
                  </a:txBody>
                  <a:tcPr marL="68580" marR="68580" marT="0" marB="0"/>
                </a:tc>
              </a:tr>
              <a:tr h="370840">
                <a:tc>
                  <a:txBody>
                    <a:bodyPr/>
                    <a:lstStyle/>
                    <a:p>
                      <a:pPr marL="0" marR="0">
                        <a:spcBef>
                          <a:spcPts val="0"/>
                        </a:spcBef>
                        <a:spcAft>
                          <a:spcPts val="0"/>
                        </a:spcAft>
                      </a:pPr>
                      <a:r>
                        <a:rPr lang="en-US" sz="1600">
                          <a:effectLst/>
                          <a:latin typeface="Calibri"/>
                          <a:ea typeface="Calibri"/>
                          <a:cs typeface="Calibri"/>
                        </a:rPr>
                        <a:t>Choose best search result</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Dolores Labs</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13 Dec 2010</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$0.10</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60 minutes</a:t>
                      </a:r>
                      <a:endParaRPr lang="en-US" sz="1600">
                        <a:effectLst/>
                        <a:latin typeface="Calibri"/>
                        <a:ea typeface="Calibri"/>
                        <a:cs typeface="Times New Roman"/>
                      </a:endParaRPr>
                    </a:p>
                  </a:txBody>
                  <a:tcPr marL="68580" marR="68580" marT="0" marB="0"/>
                </a:tc>
                <a:tc>
                  <a:txBody>
                    <a:bodyPr/>
                    <a:lstStyle/>
                    <a:p>
                      <a:pPr marL="0" marR="0" algn="r">
                        <a:spcBef>
                          <a:spcPts val="0"/>
                        </a:spcBef>
                        <a:spcAft>
                          <a:spcPts val="0"/>
                        </a:spcAft>
                      </a:pPr>
                      <a:r>
                        <a:rPr lang="en-US" sz="1600" dirty="0">
                          <a:effectLst/>
                          <a:latin typeface="Calibri"/>
                          <a:ea typeface="Calibri"/>
                          <a:cs typeface="Calibri"/>
                        </a:rPr>
                        <a:t>951</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6966530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Turk Examples</a:t>
            </a:r>
            <a:endParaRPr lang="en-US" dirty="0"/>
          </a:p>
        </p:txBody>
      </p:sp>
      <p:sp>
        <p:nvSpPr>
          <p:cNvPr id="5" name="Content Placeholder 4"/>
          <p:cNvSpPr>
            <a:spLocks noGrp="1"/>
          </p:cNvSpPr>
          <p:nvPr>
            <p:ph idx="1"/>
          </p:nvPr>
        </p:nvSpPr>
        <p:spPr/>
        <p:txBody>
          <a:bodyPr>
            <a:normAutofit lnSpcReduction="10000"/>
          </a:bodyPr>
          <a:lstStyle/>
          <a:p>
            <a:r>
              <a:rPr lang="en-US" dirty="0" smtClean="0"/>
              <a:t>Select correct spelling for given search terms</a:t>
            </a:r>
          </a:p>
          <a:p>
            <a:r>
              <a:rPr lang="en-US" dirty="0" smtClean="0"/>
              <a:t>Evaluate website suitability for a general audience</a:t>
            </a:r>
          </a:p>
          <a:p>
            <a:r>
              <a:rPr lang="en-US" dirty="0" smtClean="0"/>
              <a:t>Rate search results for given key words</a:t>
            </a:r>
          </a:p>
          <a:p>
            <a:r>
              <a:rPr lang="en-US" dirty="0" smtClean="0"/>
              <a:t>Evaluate product similarity</a:t>
            </a:r>
          </a:p>
          <a:p>
            <a:r>
              <a:rPr lang="en-US" dirty="0" smtClean="0"/>
              <a:t>Select appropriate category for given products</a:t>
            </a:r>
          </a:p>
          <a:p>
            <a:r>
              <a:rPr lang="en-US" dirty="0" smtClean="0"/>
              <a:t>Categorize an article’s tone</a:t>
            </a:r>
          </a:p>
          <a:p>
            <a:r>
              <a:rPr lang="en-US" dirty="0" smtClean="0"/>
              <a:t>Translate from one language to another</a:t>
            </a:r>
            <a:endParaRPr lang="en-US" dirty="0"/>
          </a:p>
        </p:txBody>
      </p:sp>
    </p:spTree>
    <p:extLst>
      <p:ext uri="{BB962C8B-B14F-4D97-AF65-F5344CB8AC3E}">
        <p14:creationId xmlns:p14="http://schemas.microsoft.com/office/powerpoint/2010/main" val="3899969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Computer progress</a:t>
            </a:r>
            <a:br>
              <a:rPr lang="en-US" dirty="0" smtClean="0"/>
            </a:br>
            <a:r>
              <a:rPr lang="en-US" sz="2700" dirty="0" smtClean="0"/>
              <a:t>(see Moore’s Law)</a:t>
            </a:r>
            <a:endParaRPr lang="en-US" sz="2700" dirty="0"/>
          </a:p>
        </p:txBody>
      </p:sp>
      <p:sp>
        <p:nvSpPr>
          <p:cNvPr id="3" name="Content Placeholder 2"/>
          <p:cNvSpPr>
            <a:spLocks noGrp="1"/>
          </p:cNvSpPr>
          <p:nvPr>
            <p:ph idx="1"/>
          </p:nvPr>
        </p:nvSpPr>
        <p:spPr/>
        <p:txBody>
          <a:bodyPr/>
          <a:lstStyle/>
          <a:p>
            <a:r>
              <a:rPr lang="en-US" dirty="0" smtClean="0"/>
              <a:t>1988 Intel 386D processor ran at 8.5 MIPS</a:t>
            </a:r>
          </a:p>
          <a:p>
            <a:pPr lvl="1"/>
            <a:r>
              <a:rPr lang="en-US" dirty="0" smtClean="0"/>
              <a:t>First IBM PCs, Microsoft Windows</a:t>
            </a:r>
          </a:p>
          <a:p>
            <a:r>
              <a:rPr lang="en-US" dirty="0" smtClean="0"/>
              <a:t>1992 Intel 486DX ran at about 54 MIPS</a:t>
            </a:r>
          </a:p>
          <a:p>
            <a:pPr lvl="1"/>
            <a:r>
              <a:rPr lang="en-US" dirty="0" smtClean="0"/>
              <a:t>PCs supported Windows 3.1</a:t>
            </a:r>
          </a:p>
          <a:p>
            <a:r>
              <a:rPr lang="en-US" dirty="0" smtClean="0"/>
              <a:t>1999 Intel Pentium II over 1,300 MIPS</a:t>
            </a:r>
          </a:p>
          <a:p>
            <a:r>
              <a:rPr lang="en-US" dirty="0" smtClean="0"/>
              <a:t>2008 Intel Core 2 Extreme 59,000 MIPS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Informed Consent Form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9947429"/>
              </p:ext>
            </p:extLst>
          </p:nvPr>
        </p:nvGraphicFramePr>
        <p:xfrm>
          <a:off x="457200" y="1600200"/>
          <a:ext cx="8229600" cy="4886960"/>
        </p:xfrm>
        <a:graphic>
          <a:graphicData uri="http://schemas.openxmlformats.org/drawingml/2006/table">
            <a:tbl>
              <a:tblPr firstRow="1" bandRow="1">
                <a:tableStyleId>{5C22544A-7EE6-4342-B048-85BDC9FD1C3A}</a:tableStyleId>
              </a:tblPr>
              <a:tblGrid>
                <a:gridCol w="2057400"/>
                <a:gridCol w="6172200"/>
              </a:tblGrid>
              <a:tr h="370840">
                <a:tc>
                  <a:txBody>
                    <a:bodyPr/>
                    <a:lstStyle/>
                    <a:p>
                      <a:pPr marL="0" marR="0">
                        <a:spcBef>
                          <a:spcPts val="0"/>
                        </a:spcBef>
                        <a:spcAft>
                          <a:spcPts val="0"/>
                        </a:spcAft>
                      </a:pPr>
                      <a:r>
                        <a:rPr lang="en-US" sz="1600">
                          <a:effectLst/>
                          <a:latin typeface="Calibri"/>
                          <a:ea typeface="Calibri"/>
                          <a:cs typeface="Calibri"/>
                        </a:rPr>
                        <a:t>Heading</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Content</a:t>
                      </a:r>
                      <a:endParaRPr lang="en-US" sz="1600">
                        <a:effectLst/>
                        <a:latin typeface="Calibri"/>
                        <a:ea typeface="Calibri"/>
                        <a:cs typeface="Times New Roman"/>
                      </a:endParaRPr>
                    </a:p>
                  </a:txBody>
                  <a:tcPr marL="68580" marR="68580" marT="0" marB="0"/>
                </a:tc>
              </a:tr>
              <a:tr h="370840">
                <a:tc>
                  <a:txBody>
                    <a:bodyPr/>
                    <a:lstStyle/>
                    <a:p>
                      <a:pPr marL="0" marR="0">
                        <a:spcBef>
                          <a:spcPts val="0"/>
                        </a:spcBef>
                        <a:spcAft>
                          <a:spcPts val="0"/>
                        </a:spcAft>
                      </a:pPr>
                      <a:r>
                        <a:rPr lang="en-US" sz="1600">
                          <a:effectLst/>
                          <a:latin typeface="Calibri"/>
                          <a:ea typeface="Calibri"/>
                          <a:cs typeface="Calibri"/>
                        </a:rPr>
                        <a:t>Purpose of research study:</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To collect human annotations to improve automatic translation of Arabic into other languages.</a:t>
                      </a:r>
                      <a:endParaRPr lang="en-US" sz="1600">
                        <a:effectLst/>
                        <a:latin typeface="Calibri"/>
                        <a:ea typeface="Calibri"/>
                        <a:cs typeface="Times New Roman"/>
                      </a:endParaRPr>
                    </a:p>
                  </a:txBody>
                  <a:tcPr marL="68580" marR="68580" marT="0" marB="0"/>
                </a:tc>
              </a:tr>
              <a:tr h="370840">
                <a:tc>
                  <a:txBody>
                    <a:bodyPr/>
                    <a:lstStyle/>
                    <a:p>
                      <a:pPr marL="0" marR="0">
                        <a:spcBef>
                          <a:spcPts val="0"/>
                        </a:spcBef>
                        <a:spcAft>
                          <a:spcPts val="0"/>
                        </a:spcAft>
                      </a:pPr>
                      <a:r>
                        <a:rPr lang="en-US" sz="1600">
                          <a:effectLst/>
                          <a:latin typeface="Calibri"/>
                          <a:ea typeface="Calibri"/>
                          <a:cs typeface="Calibri"/>
                        </a:rPr>
                        <a:t>Benefits:</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Can benefit society by improving how computer process human languages.</a:t>
                      </a:r>
                      <a:endParaRPr lang="en-US" sz="1600">
                        <a:effectLst/>
                        <a:latin typeface="Calibri"/>
                        <a:ea typeface="Calibri"/>
                        <a:cs typeface="Times New Roman"/>
                      </a:endParaRPr>
                    </a:p>
                  </a:txBody>
                  <a:tcPr marL="68580" marR="68580" marT="0" marB="0"/>
                </a:tc>
              </a:tr>
              <a:tr h="370840">
                <a:tc>
                  <a:txBody>
                    <a:bodyPr/>
                    <a:lstStyle/>
                    <a:p>
                      <a:pPr marL="0" marR="0">
                        <a:spcBef>
                          <a:spcPts val="0"/>
                        </a:spcBef>
                        <a:spcAft>
                          <a:spcPts val="0"/>
                        </a:spcAft>
                      </a:pPr>
                      <a:r>
                        <a:rPr lang="en-US" sz="1600">
                          <a:effectLst/>
                          <a:latin typeface="Calibri"/>
                          <a:ea typeface="Calibri"/>
                          <a:cs typeface="Calibri"/>
                        </a:rPr>
                        <a:t>Risks:</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None</a:t>
                      </a:r>
                      <a:endParaRPr lang="en-US" sz="1600">
                        <a:effectLst/>
                        <a:latin typeface="Calibri"/>
                        <a:ea typeface="Calibri"/>
                        <a:cs typeface="Times New Roman"/>
                      </a:endParaRPr>
                    </a:p>
                  </a:txBody>
                  <a:tcPr marL="68580" marR="68580" marT="0" marB="0"/>
                </a:tc>
              </a:tr>
              <a:tr h="370840">
                <a:tc>
                  <a:txBody>
                    <a:bodyPr/>
                    <a:lstStyle/>
                    <a:p>
                      <a:pPr marL="0" marR="0">
                        <a:spcBef>
                          <a:spcPts val="0"/>
                        </a:spcBef>
                        <a:spcAft>
                          <a:spcPts val="0"/>
                        </a:spcAft>
                      </a:pPr>
                      <a:r>
                        <a:rPr lang="en-US" sz="1600">
                          <a:effectLst/>
                          <a:latin typeface="Calibri"/>
                          <a:ea typeface="Calibri"/>
                          <a:cs typeface="Calibri"/>
                        </a:rPr>
                        <a:t>Voluntary participation:</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You can discontinue at any time without penalty by clicking on “Return Hit”</a:t>
                      </a:r>
                      <a:endParaRPr lang="en-US" sz="1600">
                        <a:effectLst/>
                        <a:latin typeface="Calibri"/>
                        <a:ea typeface="Calibri"/>
                        <a:cs typeface="Times New Roman"/>
                      </a:endParaRPr>
                    </a:p>
                  </a:txBody>
                  <a:tcPr marL="68580" marR="68580" marT="0" marB="0"/>
                </a:tc>
              </a:tr>
              <a:tr h="370840">
                <a:tc>
                  <a:txBody>
                    <a:bodyPr/>
                    <a:lstStyle/>
                    <a:p>
                      <a:pPr marL="0" marR="0">
                        <a:spcBef>
                          <a:spcPts val="0"/>
                        </a:spcBef>
                        <a:spcAft>
                          <a:spcPts val="0"/>
                        </a:spcAft>
                      </a:pPr>
                      <a:r>
                        <a:rPr lang="en-US" sz="1600">
                          <a:effectLst/>
                          <a:latin typeface="Calibri"/>
                          <a:ea typeface="Calibri"/>
                          <a:cs typeface="Calibri"/>
                        </a:rPr>
                        <a:t>We may end your participation if:</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You don’t demonstrate adequate knowledge of the language, or are not following instructions, or if your answers significantly deviate from known translations.</a:t>
                      </a:r>
                      <a:endParaRPr lang="en-US" sz="1600">
                        <a:effectLst/>
                        <a:latin typeface="Calibri"/>
                        <a:ea typeface="Calibri"/>
                        <a:cs typeface="Times New Roman"/>
                      </a:endParaRPr>
                    </a:p>
                  </a:txBody>
                  <a:tcPr marL="68580" marR="68580" marT="0" marB="0"/>
                </a:tc>
              </a:tr>
              <a:tr h="370840">
                <a:tc>
                  <a:txBody>
                    <a:bodyPr/>
                    <a:lstStyle/>
                    <a:p>
                      <a:pPr marL="0" marR="0">
                        <a:spcBef>
                          <a:spcPts val="0"/>
                        </a:spcBef>
                        <a:spcAft>
                          <a:spcPts val="0"/>
                        </a:spcAft>
                      </a:pPr>
                      <a:r>
                        <a:rPr lang="en-US" sz="1600">
                          <a:effectLst/>
                          <a:latin typeface="Calibri"/>
                          <a:ea typeface="Calibri"/>
                          <a:cs typeface="Calibri"/>
                        </a:rPr>
                        <a:t>Confidentiality:</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The only information about you retained will be a WorkerID serial number and your IP address.</a:t>
                      </a:r>
                      <a:endParaRPr lang="en-US" sz="1600">
                        <a:effectLst/>
                        <a:latin typeface="Calibri"/>
                        <a:ea typeface="Calibri"/>
                        <a:cs typeface="Times New Roman"/>
                      </a:endParaRPr>
                    </a:p>
                  </a:txBody>
                  <a:tcPr marL="68580" marR="68580" marT="0" marB="0"/>
                </a:tc>
              </a:tr>
              <a:tr h="370840">
                <a:tc>
                  <a:txBody>
                    <a:bodyPr/>
                    <a:lstStyle/>
                    <a:p>
                      <a:pPr marL="0" marR="0">
                        <a:spcBef>
                          <a:spcPts val="0"/>
                        </a:spcBef>
                        <a:spcAft>
                          <a:spcPts val="0"/>
                        </a:spcAft>
                      </a:pPr>
                      <a:r>
                        <a:rPr lang="en-US" sz="1600">
                          <a:effectLst/>
                          <a:latin typeface="Calibri"/>
                          <a:ea typeface="Calibri"/>
                          <a:cs typeface="Calibri"/>
                        </a:rPr>
                        <a:t>Questions/concerns:</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a:effectLst/>
                          <a:latin typeface="Calibri"/>
                          <a:ea typeface="Calibri"/>
                          <a:cs typeface="Calibri"/>
                        </a:rPr>
                        <a:t>You may e-mail questions to the principal investigator.  How may contact Johns Hopkins University Institutional Review Board if you feel unfairly treated.</a:t>
                      </a:r>
                      <a:endParaRPr lang="en-US" sz="1600">
                        <a:effectLst/>
                        <a:latin typeface="Calibri"/>
                        <a:ea typeface="Calibri"/>
                        <a:cs typeface="Times New Roman"/>
                      </a:endParaRPr>
                    </a:p>
                  </a:txBody>
                  <a:tcPr marL="68580" marR="68580" marT="0" marB="0"/>
                </a:tc>
              </a:tr>
              <a:tr h="370840">
                <a:tc>
                  <a:txBody>
                    <a:bodyPr/>
                    <a:lstStyle/>
                    <a:p>
                      <a:pPr marL="0" marR="0">
                        <a:spcBef>
                          <a:spcPts val="0"/>
                        </a:spcBef>
                        <a:spcAft>
                          <a:spcPts val="0"/>
                        </a:spcAft>
                      </a:pPr>
                      <a:r>
                        <a:rPr lang="en-US" sz="1600">
                          <a:effectLst/>
                          <a:latin typeface="Calibri"/>
                          <a:ea typeface="Calibri"/>
                          <a:cs typeface="Calibri"/>
                        </a:rPr>
                        <a:t>Clicking on the “Accept HIT” button</a:t>
                      </a:r>
                      <a:endParaRPr lang="en-US" sz="160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600" dirty="0">
                          <a:effectLst/>
                          <a:latin typeface="Calibri"/>
                          <a:ea typeface="Calibri"/>
                          <a:cs typeface="Calibri"/>
                        </a:rPr>
                        <a:t>Indicates your understanding of this information.  You have not waived any legal rights you otherwise would have as a participant in a research study.</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8753006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EC2</a:t>
            </a:r>
            <a:endParaRPr lang="en-US" dirty="0"/>
          </a:p>
        </p:txBody>
      </p:sp>
      <p:sp>
        <p:nvSpPr>
          <p:cNvPr id="3" name="Content Placeholder 2"/>
          <p:cNvSpPr>
            <a:spLocks noGrp="1"/>
          </p:cNvSpPr>
          <p:nvPr>
            <p:ph idx="1"/>
          </p:nvPr>
        </p:nvSpPr>
        <p:spPr/>
        <p:txBody>
          <a:bodyPr>
            <a:normAutofit lnSpcReduction="10000"/>
          </a:bodyPr>
          <a:lstStyle/>
          <a:p>
            <a:r>
              <a:rPr lang="en-US" dirty="0" smtClean="0"/>
              <a:t>Elastic Compute Cloud</a:t>
            </a:r>
          </a:p>
          <a:p>
            <a:r>
              <a:rPr lang="en-US" dirty="0" smtClean="0"/>
              <a:t>Users can link over web</a:t>
            </a:r>
          </a:p>
          <a:p>
            <a:pPr lvl="1"/>
            <a:r>
              <a:rPr lang="en-US" dirty="0" smtClean="0"/>
              <a:t>Utility (web service)</a:t>
            </a:r>
          </a:p>
          <a:p>
            <a:pPr lvl="1"/>
            <a:r>
              <a:rPr lang="en-US" dirty="0" smtClean="0"/>
              <a:t>SOA useful, not necessary</a:t>
            </a:r>
          </a:p>
          <a:p>
            <a:pPr lvl="1"/>
            <a:r>
              <a:rPr lang="en-US" dirty="0" smtClean="0"/>
              <a:t>Pay/use </a:t>
            </a:r>
          </a:p>
          <a:p>
            <a:r>
              <a:rPr lang="en-US" dirty="0" smtClean="0"/>
              <a:t>Has very large capacity</a:t>
            </a:r>
          </a:p>
          <a:p>
            <a:pPr lvl="1"/>
            <a:r>
              <a:rPr lang="en-US" dirty="0" smtClean="0"/>
              <a:t>Competitor to Google, IBM, Microsoft</a:t>
            </a:r>
          </a:p>
          <a:p>
            <a:pPr lvl="1"/>
            <a:r>
              <a:rPr lang="en-US" dirty="0" smtClean="0"/>
              <a:t>At least one case where Amazon servers went down, causing grief to users</a:t>
            </a:r>
            <a:endParaRPr lang="en-US" dirty="0"/>
          </a:p>
        </p:txBody>
      </p:sp>
      <p:pic>
        <p:nvPicPr>
          <p:cNvPr id="5122" name="Picture 2" descr="C:\Documents and Settings\dolson3\Local Settings\Temporary Internet Files\Content.IE5\YI8S481Z\MC90019924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57523" y="2614942"/>
            <a:ext cx="2095877" cy="1628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17193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EC2 Operations</a:t>
            </a:r>
            <a:endParaRPr lang="en-US" dirty="0"/>
          </a:p>
        </p:txBody>
      </p:sp>
      <p:sp>
        <p:nvSpPr>
          <p:cNvPr id="3" name="Content Placeholder 2"/>
          <p:cNvSpPr>
            <a:spLocks noGrp="1"/>
          </p:cNvSpPr>
          <p:nvPr>
            <p:ph idx="1"/>
          </p:nvPr>
        </p:nvSpPr>
        <p:spPr/>
        <p:txBody>
          <a:bodyPr/>
          <a:lstStyle/>
          <a:p>
            <a:r>
              <a:rPr lang="en-US" dirty="0" smtClean="0"/>
              <a:t>Users bid on unused computing capacity</a:t>
            </a:r>
          </a:p>
          <a:p>
            <a:pPr lvl="1"/>
            <a:r>
              <a:rPr lang="en-US" dirty="0" smtClean="0"/>
              <a:t>Pay by the hour</a:t>
            </a:r>
          </a:p>
          <a:p>
            <a:pPr lvl="1"/>
            <a:r>
              <a:rPr lang="en-US" dirty="0" smtClean="0"/>
              <a:t>Amazon has a fluctuating spot price set by supply &amp; demand</a:t>
            </a:r>
          </a:p>
          <a:p>
            <a:pPr lvl="2"/>
            <a:r>
              <a:rPr lang="en-US" dirty="0" smtClean="0"/>
              <a:t>If bidder exceeds spot price, job run and charged</a:t>
            </a:r>
          </a:p>
          <a:p>
            <a:pPr lvl="2"/>
            <a:r>
              <a:rPr lang="en-US" dirty="0" smtClean="0"/>
              <a:t>If bid lower than spot price, job terminated until spot price drops to bid price</a:t>
            </a:r>
          </a:p>
          <a:p>
            <a:pPr lvl="2"/>
            <a:r>
              <a:rPr lang="en-US" dirty="0" smtClean="0"/>
              <a:t>Enables customers to cap costs</a:t>
            </a:r>
            <a:endParaRPr lang="en-US" dirty="0"/>
          </a:p>
        </p:txBody>
      </p:sp>
    </p:spTree>
    <p:extLst>
      <p:ext uri="{BB962C8B-B14F-4D97-AF65-F5344CB8AC3E}">
        <p14:creationId xmlns:p14="http://schemas.microsoft.com/office/powerpoint/2010/main" val="40666397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EC2 Products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 of April 2010</a:t>
            </a:r>
          </a:p>
          <a:p>
            <a:pPr lvl="1"/>
            <a:r>
              <a:rPr lang="en-US" dirty="0" smtClean="0"/>
              <a:t>16 Amazon cloud computing products</a:t>
            </a:r>
          </a:p>
          <a:p>
            <a:pPr lvl="1"/>
            <a:r>
              <a:rPr lang="en-US" dirty="0" smtClean="0"/>
              <a:t>Services (processing, disk storage, database)</a:t>
            </a:r>
          </a:p>
          <a:p>
            <a:pPr lvl="2"/>
            <a:r>
              <a:rPr lang="en-US" dirty="0" err="1" smtClean="0"/>
              <a:t>SimpleDB</a:t>
            </a:r>
            <a:endParaRPr lang="en-US" dirty="0" smtClean="0"/>
          </a:p>
          <a:p>
            <a:pPr lvl="1"/>
            <a:r>
              <a:rPr lang="en-US" dirty="0" smtClean="0"/>
              <a:t>Simple Storage Service (S3)</a:t>
            </a:r>
          </a:p>
          <a:p>
            <a:pPr lvl="2"/>
            <a:r>
              <a:rPr lang="en-US" dirty="0" smtClean="0"/>
              <a:t>Users can store and retrieve large amounts of data at any time</a:t>
            </a:r>
          </a:p>
          <a:p>
            <a:pPr lvl="2"/>
            <a:r>
              <a:rPr lang="en-US" dirty="0" smtClean="0"/>
              <a:t>Can make stored data private, public, or targeted</a:t>
            </a:r>
          </a:p>
          <a:p>
            <a:pPr lvl="2"/>
            <a:r>
              <a:rPr lang="en-US" dirty="0" smtClean="0"/>
              <a:t>Authentication devices used for security</a:t>
            </a:r>
          </a:p>
          <a:p>
            <a:pPr lvl="2"/>
            <a:r>
              <a:rPr lang="en-US" dirty="0" smtClean="0"/>
              <a:t>Billed on monthly pay-by-use basis</a:t>
            </a:r>
          </a:p>
          <a:p>
            <a:pPr lvl="1"/>
            <a:r>
              <a:rPr lang="en-US" dirty="0" smtClean="0"/>
              <a:t>In 2010 opened Singapore data center</a:t>
            </a:r>
            <a:endParaRPr lang="en-US" dirty="0"/>
          </a:p>
        </p:txBody>
      </p:sp>
    </p:spTree>
    <p:extLst>
      <p:ext uri="{BB962C8B-B14F-4D97-AF65-F5344CB8AC3E}">
        <p14:creationId xmlns:p14="http://schemas.microsoft.com/office/powerpoint/2010/main" val="31632253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InnoCentive</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t>Web-based business</a:t>
            </a:r>
          </a:p>
          <a:p>
            <a:r>
              <a:rPr lang="en-US" dirty="0" smtClean="0"/>
              <a:t>Link those with problems (businesses, NGOs, public sector organizations)</a:t>
            </a:r>
          </a:p>
          <a:p>
            <a:r>
              <a:rPr lang="en-US" dirty="0" smtClean="0"/>
              <a:t>With those willing to work (over 160,000)</a:t>
            </a:r>
            <a:endParaRPr lang="en-US" dirty="0"/>
          </a:p>
        </p:txBody>
      </p:sp>
    </p:spTree>
    <p:extLst>
      <p:ext uri="{BB962C8B-B14F-4D97-AF65-F5344CB8AC3E}">
        <p14:creationId xmlns:p14="http://schemas.microsoft.com/office/powerpoint/2010/main" val="27932615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Eli Lilly and Company start-up</a:t>
            </a:r>
          </a:p>
          <a:p>
            <a:r>
              <a:rPr lang="en-US" dirty="0" smtClean="0"/>
              <a:t>Spun off to be independent company</a:t>
            </a:r>
          </a:p>
          <a:p>
            <a:r>
              <a:rPr lang="en-US" dirty="0" smtClean="0"/>
              <a:t>CHALLENGES</a:t>
            </a:r>
          </a:p>
          <a:p>
            <a:pPr lvl="1"/>
            <a:r>
              <a:rPr lang="en-US" b="1" dirty="0"/>
              <a:t>Ideation </a:t>
            </a:r>
            <a:r>
              <a:rPr lang="en-US" dirty="0"/>
              <a:t>challenges </a:t>
            </a:r>
            <a:r>
              <a:rPr lang="en-US" dirty="0" smtClean="0"/>
              <a:t>- broad </a:t>
            </a:r>
            <a:r>
              <a:rPr lang="en-US" dirty="0"/>
              <a:t>questions seeking new ideas. </a:t>
            </a:r>
            <a:endParaRPr lang="en-US" dirty="0" smtClean="0"/>
          </a:p>
          <a:p>
            <a:pPr lvl="1"/>
            <a:r>
              <a:rPr lang="en-US" b="1" dirty="0" smtClean="0"/>
              <a:t>Theoretical </a:t>
            </a:r>
            <a:r>
              <a:rPr lang="en-US" dirty="0"/>
              <a:t>challenges </a:t>
            </a:r>
            <a:r>
              <a:rPr lang="en-US" dirty="0" smtClean="0"/>
              <a:t>- </a:t>
            </a:r>
            <a:r>
              <a:rPr lang="en-US" dirty="0"/>
              <a:t>detailed solution requirements.  </a:t>
            </a:r>
            <a:endParaRPr lang="en-US" dirty="0" smtClean="0"/>
          </a:p>
          <a:p>
            <a:pPr lvl="2"/>
            <a:r>
              <a:rPr lang="en-US" dirty="0" smtClean="0"/>
              <a:t>Usually</a:t>
            </a:r>
            <a:r>
              <a:rPr lang="en-US" dirty="0"/>
              <a:t>, intellectual property rights transfer from the solution provider to the client organization, although some clients prefer a non-exclusive perpetual license.</a:t>
            </a:r>
          </a:p>
          <a:p>
            <a:pPr lvl="1"/>
            <a:r>
              <a:rPr lang="en-US" dirty="0"/>
              <a:t>Reduction to Practice (</a:t>
            </a:r>
            <a:r>
              <a:rPr lang="en-US" b="1" dirty="0"/>
              <a:t>RTP</a:t>
            </a:r>
            <a:r>
              <a:rPr lang="en-US" dirty="0"/>
              <a:t>) challenges </a:t>
            </a:r>
            <a:r>
              <a:rPr lang="en-US" dirty="0" smtClean="0"/>
              <a:t>- </a:t>
            </a:r>
            <a:r>
              <a:rPr lang="en-US" dirty="0"/>
              <a:t>high level of </a:t>
            </a:r>
            <a:r>
              <a:rPr lang="en-US" dirty="0" smtClean="0"/>
              <a:t>detail</a:t>
            </a:r>
          </a:p>
          <a:p>
            <a:pPr lvl="2"/>
            <a:r>
              <a:rPr lang="en-US" dirty="0" smtClean="0"/>
              <a:t>Require </a:t>
            </a:r>
            <a:r>
              <a:rPr lang="en-US" dirty="0"/>
              <a:t>solvers to submit validated solutions in the form of original data or physical samples.  Clients are allowed to test proposed solutions.  Intellectual property rights are always transferred to the client in RTP challenges.</a:t>
            </a:r>
          </a:p>
          <a:p>
            <a:pPr lvl="1"/>
            <a:r>
              <a:rPr lang="en-US" b="1" dirty="0" err="1"/>
              <a:t>eRFP</a:t>
            </a:r>
            <a:r>
              <a:rPr lang="en-US" dirty="0"/>
              <a:t> challenges </a:t>
            </a:r>
            <a:r>
              <a:rPr lang="en-US" dirty="0" smtClean="0"/>
              <a:t>- </a:t>
            </a:r>
            <a:r>
              <a:rPr lang="en-US" dirty="0"/>
              <a:t>requests for proposals to the world.  </a:t>
            </a:r>
            <a:endParaRPr lang="en-US" dirty="0" smtClean="0"/>
          </a:p>
          <a:p>
            <a:pPr lvl="2"/>
            <a:r>
              <a:rPr lang="en-US" dirty="0" smtClean="0"/>
              <a:t>When </a:t>
            </a:r>
            <a:r>
              <a:rPr lang="en-US" dirty="0"/>
              <a:t>solvers submit proposed solutions, clients evaluate responses and select solvers for further details.  Terms of subsequent contracts are negotiates for scope of work, duration, etc.</a:t>
            </a:r>
          </a:p>
          <a:p>
            <a:pPr lvl="1"/>
            <a:endParaRPr lang="en-US" dirty="0"/>
          </a:p>
        </p:txBody>
      </p:sp>
    </p:spTree>
    <p:extLst>
      <p:ext uri="{BB962C8B-B14F-4D97-AF65-F5344CB8AC3E}">
        <p14:creationId xmlns:p14="http://schemas.microsoft.com/office/powerpoint/2010/main" val="1244939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by Discipline</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Business and Entrepreneurship</a:t>
            </a:r>
          </a:p>
          <a:p>
            <a:pPr lvl="0"/>
            <a:r>
              <a:rPr lang="en-US" dirty="0"/>
              <a:t>Chemistry</a:t>
            </a:r>
          </a:p>
          <a:p>
            <a:pPr lvl="0"/>
            <a:r>
              <a:rPr lang="en-US" dirty="0"/>
              <a:t>Computer Science and IT</a:t>
            </a:r>
          </a:p>
          <a:p>
            <a:pPr lvl="0"/>
            <a:r>
              <a:rPr lang="en-US" dirty="0"/>
              <a:t>Engineering and Design</a:t>
            </a:r>
          </a:p>
          <a:p>
            <a:pPr lvl="0"/>
            <a:r>
              <a:rPr lang="en-US" dirty="0"/>
              <a:t>Food and Agriculture</a:t>
            </a:r>
          </a:p>
          <a:p>
            <a:pPr lvl="0"/>
            <a:r>
              <a:rPr lang="en-US" dirty="0"/>
              <a:t>Life Sciences</a:t>
            </a:r>
          </a:p>
          <a:p>
            <a:pPr lvl="0"/>
            <a:r>
              <a:rPr lang="en-US" dirty="0"/>
              <a:t>Mathematics and Statistics</a:t>
            </a:r>
          </a:p>
          <a:p>
            <a:pPr lvl="0"/>
            <a:r>
              <a:rPr lang="en-US" dirty="0"/>
              <a:t>Physical Sciences</a:t>
            </a:r>
          </a:p>
          <a:p>
            <a:pPr lvl="0"/>
            <a:r>
              <a:rPr lang="en-US" dirty="0"/>
              <a:t>Requests for </a:t>
            </a:r>
            <a:r>
              <a:rPr lang="en-US" dirty="0" smtClean="0"/>
              <a:t>Partners/Suppliers</a:t>
            </a:r>
            <a:endParaRPr lang="en-US" dirty="0"/>
          </a:p>
        </p:txBody>
      </p:sp>
    </p:spTree>
    <p:extLst>
      <p:ext uri="{BB962C8B-B14F-4D97-AF65-F5344CB8AC3E}">
        <p14:creationId xmlns:p14="http://schemas.microsoft.com/office/powerpoint/2010/main" val="1424696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a:t>
            </a:r>
            <a:br>
              <a:rPr lang="en-US" dirty="0" smtClean="0"/>
            </a:br>
            <a:r>
              <a:rPr lang="en-US" sz="2200" dirty="0" smtClean="0"/>
              <a:t>5 Oct 2010</a:t>
            </a: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49365334"/>
              </p:ext>
            </p:extLst>
          </p:nvPr>
        </p:nvGraphicFramePr>
        <p:xfrm>
          <a:off x="457200" y="1600200"/>
          <a:ext cx="8229599" cy="4404106"/>
        </p:xfrm>
        <a:graphic>
          <a:graphicData uri="http://schemas.openxmlformats.org/drawingml/2006/table">
            <a:tbl>
              <a:tblPr firstRow="1" bandRow="1">
                <a:tableStyleId>{5C22544A-7EE6-4342-B048-85BDC9FD1C3A}</a:tableStyleId>
              </a:tblPr>
              <a:tblGrid>
                <a:gridCol w="1752600"/>
                <a:gridCol w="1143000"/>
                <a:gridCol w="1219200"/>
                <a:gridCol w="914400"/>
                <a:gridCol w="849085"/>
                <a:gridCol w="1175657"/>
                <a:gridCol w="1175657"/>
              </a:tblGrid>
              <a:tr h="370840">
                <a:tc>
                  <a:txBody>
                    <a:bodyPr/>
                    <a:lstStyle/>
                    <a:p>
                      <a:pPr marL="0" marR="0">
                        <a:lnSpc>
                          <a:spcPct val="115000"/>
                        </a:lnSpc>
                        <a:spcBef>
                          <a:spcPts val="0"/>
                        </a:spcBef>
                        <a:spcAft>
                          <a:spcPts val="0"/>
                        </a:spcAft>
                      </a:pPr>
                      <a:r>
                        <a:rPr lang="en-US" sz="1600" b="1">
                          <a:effectLst/>
                          <a:latin typeface="Calibri"/>
                          <a:ea typeface="Calibri"/>
                          <a:cs typeface="Times New Roman"/>
                        </a:rPr>
                        <a:t>Title</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latin typeface="Calibri"/>
                          <a:ea typeface="Calibri"/>
                          <a:cs typeface="Times New Roman"/>
                        </a:rPr>
                        <a:t>Tags</a:t>
                      </a:r>
                    </a:p>
                  </a:txBody>
                  <a:tcPr marL="68580" marR="68580" marT="0" marB="0"/>
                </a:tc>
                <a:tc>
                  <a:txBody>
                    <a:bodyPr/>
                    <a:lstStyle/>
                    <a:p>
                      <a:pPr marL="0" marR="0">
                        <a:lnSpc>
                          <a:spcPct val="115000"/>
                        </a:lnSpc>
                        <a:spcBef>
                          <a:spcPts val="0"/>
                        </a:spcBef>
                        <a:spcAft>
                          <a:spcPts val="0"/>
                        </a:spcAft>
                      </a:pPr>
                      <a:r>
                        <a:rPr lang="en-US" sz="1600" b="1">
                          <a:effectLst/>
                          <a:latin typeface="Calibri"/>
                          <a:ea typeface="Calibri"/>
                          <a:cs typeface="Times New Roman"/>
                        </a:rPr>
                        <a:t>Posted</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latin typeface="Calibri"/>
                          <a:ea typeface="Calibri"/>
                          <a:cs typeface="Times New Roman"/>
                        </a:rPr>
                        <a:t>Award</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latin typeface="Calibri"/>
                          <a:ea typeface="Calibri"/>
                          <a:cs typeface="Times New Roman"/>
                        </a:rPr>
                        <a:t>Active Solvers</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latin typeface="Calibri"/>
                          <a:ea typeface="Calibri"/>
                          <a:cs typeface="Times New Roman"/>
                        </a:rPr>
                        <a:t>Deadline</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latin typeface="Calibri"/>
                          <a:ea typeface="Calibri"/>
                          <a:cs typeface="Times New Roman"/>
                        </a:rPr>
                        <a:t>Categories</a:t>
                      </a:r>
                      <a:endParaRPr lang="en-US" sz="1600">
                        <a:effectLst/>
                        <a:latin typeface="Calibri"/>
                        <a:ea typeface="Calibri"/>
                        <a:cs typeface="Times New Roman"/>
                      </a:endParaRPr>
                    </a:p>
                  </a:txBody>
                  <a:tcPr marL="68580" marR="68580" marT="0" marB="0"/>
                </a:tc>
              </a:tr>
              <a:tr h="370840">
                <a:tc>
                  <a:txBody>
                    <a:bodyPr/>
                    <a:lstStyle/>
                    <a:p>
                      <a:pPr marL="114300" marR="0" indent="-114300">
                        <a:lnSpc>
                          <a:spcPct val="115000"/>
                        </a:lnSpc>
                        <a:spcBef>
                          <a:spcPts val="0"/>
                        </a:spcBef>
                        <a:spcAft>
                          <a:spcPts val="0"/>
                        </a:spcAft>
                      </a:pPr>
                      <a:r>
                        <a:rPr lang="en-US" sz="1600">
                          <a:effectLst/>
                          <a:latin typeface="Calibri"/>
                          <a:ea typeface="Calibri"/>
                          <a:cs typeface="Times New Roman"/>
                        </a:rPr>
                        <a:t>Room temperature oxidation catalyst</a:t>
                      </a:r>
                    </a:p>
                  </a:txBody>
                  <a:tcPr marL="68580" marR="68580" marT="0" marB="0"/>
                </a:tc>
                <a:tc>
                  <a:txBody>
                    <a:bodyPr/>
                    <a:lstStyle/>
                    <a:p>
                      <a:pPr marL="0" marR="0">
                        <a:lnSpc>
                          <a:spcPct val="115000"/>
                        </a:lnSpc>
                        <a:spcBef>
                          <a:spcPts val="0"/>
                        </a:spcBef>
                        <a:spcAft>
                          <a:spcPts val="0"/>
                        </a:spcAft>
                      </a:pPr>
                      <a:r>
                        <a:rPr lang="en-US" sz="1600">
                          <a:effectLst/>
                          <a:latin typeface="Calibri"/>
                          <a:ea typeface="Calibri"/>
                          <a:cs typeface="Times New Roman"/>
                        </a:rPr>
                        <a:t>Science</a:t>
                      </a:r>
                    </a:p>
                  </a:txBody>
                  <a:tcPr marL="68580" marR="68580" marT="0" marB="0"/>
                </a:tc>
                <a:tc>
                  <a:txBody>
                    <a:bodyPr/>
                    <a:lstStyle/>
                    <a:p>
                      <a:pPr marL="0" marR="0">
                        <a:lnSpc>
                          <a:spcPct val="115000"/>
                        </a:lnSpc>
                        <a:spcBef>
                          <a:spcPts val="0"/>
                        </a:spcBef>
                        <a:spcAft>
                          <a:spcPts val="0"/>
                        </a:spcAft>
                      </a:pPr>
                      <a:r>
                        <a:rPr lang="en-US" sz="1600">
                          <a:effectLst/>
                          <a:latin typeface="Calibri"/>
                          <a:ea typeface="Calibri"/>
                          <a:cs typeface="Times New Roman"/>
                        </a:rPr>
                        <a:t>10/05/2010</a:t>
                      </a:r>
                    </a:p>
                  </a:txBody>
                  <a:tcPr marL="68580" marR="68580" marT="0" marB="0"/>
                </a:tc>
                <a:tc>
                  <a:txBody>
                    <a:bodyPr/>
                    <a:lstStyle/>
                    <a:p>
                      <a:pPr marL="0" marR="0" algn="r">
                        <a:lnSpc>
                          <a:spcPct val="115000"/>
                        </a:lnSpc>
                        <a:spcBef>
                          <a:spcPts val="0"/>
                        </a:spcBef>
                        <a:spcAft>
                          <a:spcPts val="0"/>
                        </a:spcAft>
                      </a:pPr>
                      <a:r>
                        <a:rPr lang="en-US" sz="1600">
                          <a:effectLst/>
                          <a:latin typeface="Calibri"/>
                          <a:ea typeface="Calibri"/>
                          <a:cs typeface="Times New Roman"/>
                        </a:rPr>
                        <a:t>$50,000</a:t>
                      </a:r>
                    </a:p>
                  </a:txBody>
                  <a:tcPr marL="68580" marR="68580" marT="0" marB="0"/>
                </a:tc>
                <a:tc>
                  <a:txBody>
                    <a:bodyPr/>
                    <a:lstStyle/>
                    <a:p>
                      <a:pPr marL="0" marR="0" algn="r">
                        <a:lnSpc>
                          <a:spcPct val="115000"/>
                        </a:lnSpc>
                        <a:spcBef>
                          <a:spcPts val="0"/>
                        </a:spcBef>
                        <a:spcAft>
                          <a:spcPts val="0"/>
                        </a:spcAft>
                      </a:pPr>
                      <a:r>
                        <a:rPr lang="en-US" sz="1600">
                          <a:effectLst/>
                          <a:latin typeface="Calibri"/>
                          <a:ea typeface="Calibri"/>
                          <a:cs typeface="Times New Roman"/>
                        </a:rPr>
                        <a:t>69</a:t>
                      </a:r>
                    </a:p>
                  </a:txBody>
                  <a:tcPr marL="68580" marR="68580" marT="0" marB="0"/>
                </a:tc>
                <a:tc>
                  <a:txBody>
                    <a:bodyPr/>
                    <a:lstStyle/>
                    <a:p>
                      <a:pPr marL="0" marR="0">
                        <a:lnSpc>
                          <a:spcPct val="115000"/>
                        </a:lnSpc>
                        <a:spcBef>
                          <a:spcPts val="0"/>
                        </a:spcBef>
                        <a:spcAft>
                          <a:spcPts val="0"/>
                        </a:spcAft>
                      </a:pPr>
                      <a:r>
                        <a:rPr lang="en-US" sz="1600">
                          <a:effectLst/>
                          <a:latin typeface="Calibri"/>
                          <a:ea typeface="Calibri"/>
                          <a:cs typeface="Times New Roman"/>
                        </a:rPr>
                        <a:t>1/05/2011</a:t>
                      </a:r>
                    </a:p>
                  </a:txBody>
                  <a:tcPr marL="68580" marR="68580" marT="0" marB="0"/>
                </a:tc>
                <a:tc>
                  <a:txBody>
                    <a:bodyPr/>
                    <a:lstStyle/>
                    <a:p>
                      <a:pPr marL="0" marR="0">
                        <a:lnSpc>
                          <a:spcPct val="115000"/>
                        </a:lnSpc>
                        <a:spcBef>
                          <a:spcPts val="0"/>
                        </a:spcBef>
                        <a:spcAft>
                          <a:spcPts val="0"/>
                        </a:spcAft>
                      </a:pPr>
                      <a:r>
                        <a:rPr lang="en-US" sz="1600">
                          <a:effectLst/>
                          <a:latin typeface="Calibri"/>
                          <a:ea typeface="Calibri"/>
                          <a:cs typeface="Times New Roman"/>
                        </a:rPr>
                        <a:t>Theoretical</a:t>
                      </a:r>
                    </a:p>
                  </a:txBody>
                  <a:tcPr marL="68580" marR="68580" marT="0" marB="0"/>
                </a:tc>
              </a:tr>
              <a:tr h="370840">
                <a:tc>
                  <a:txBody>
                    <a:bodyPr/>
                    <a:lstStyle/>
                    <a:p>
                      <a:pPr marL="114300" marR="0" indent="-114300">
                        <a:lnSpc>
                          <a:spcPct val="115000"/>
                        </a:lnSpc>
                        <a:spcBef>
                          <a:spcPts val="0"/>
                        </a:spcBef>
                        <a:spcAft>
                          <a:spcPts val="0"/>
                        </a:spcAft>
                      </a:pPr>
                      <a:r>
                        <a:rPr lang="en-US" sz="1600">
                          <a:effectLst/>
                          <a:latin typeface="Calibri"/>
                          <a:ea typeface="Calibri"/>
                          <a:cs typeface="Times New Roman"/>
                        </a:rPr>
                        <a:t>Improving therapeutic targeting of Bevacizumab</a:t>
                      </a:r>
                    </a:p>
                  </a:txBody>
                  <a:tcPr marL="68580" marR="68580" marT="0" marB="0"/>
                </a:tc>
                <a:tc>
                  <a:txBody>
                    <a:bodyPr/>
                    <a:lstStyle/>
                    <a:p>
                      <a:pPr marL="0" marR="0">
                        <a:lnSpc>
                          <a:spcPct val="115000"/>
                        </a:lnSpc>
                        <a:spcBef>
                          <a:spcPts val="0"/>
                        </a:spcBef>
                        <a:spcAft>
                          <a:spcPts val="0"/>
                        </a:spcAft>
                      </a:pPr>
                      <a:r>
                        <a:rPr lang="en-US" sz="1600">
                          <a:effectLst/>
                          <a:latin typeface="Calibri"/>
                          <a:ea typeface="Calibri"/>
                          <a:cs typeface="Times New Roman"/>
                        </a:rPr>
                        <a:t>Science</a:t>
                      </a:r>
                    </a:p>
                  </a:txBody>
                  <a:tcPr marL="68580" marR="68580" marT="0" marB="0"/>
                </a:tc>
                <a:tc>
                  <a:txBody>
                    <a:bodyPr/>
                    <a:lstStyle/>
                    <a:p>
                      <a:pPr marL="0" marR="0">
                        <a:lnSpc>
                          <a:spcPct val="115000"/>
                        </a:lnSpc>
                        <a:spcBef>
                          <a:spcPts val="0"/>
                        </a:spcBef>
                        <a:spcAft>
                          <a:spcPts val="0"/>
                        </a:spcAft>
                      </a:pPr>
                      <a:r>
                        <a:rPr lang="en-US" sz="1600">
                          <a:effectLst/>
                          <a:latin typeface="Calibri"/>
                          <a:ea typeface="Calibri"/>
                          <a:cs typeface="Times New Roman"/>
                        </a:rPr>
                        <a:t>10/04/2010</a:t>
                      </a:r>
                    </a:p>
                  </a:txBody>
                  <a:tcPr marL="68580" marR="68580" marT="0" marB="0"/>
                </a:tc>
                <a:tc>
                  <a:txBody>
                    <a:bodyPr/>
                    <a:lstStyle/>
                    <a:p>
                      <a:pPr marL="0" marR="0" algn="r">
                        <a:lnSpc>
                          <a:spcPct val="115000"/>
                        </a:lnSpc>
                        <a:spcBef>
                          <a:spcPts val="0"/>
                        </a:spcBef>
                        <a:spcAft>
                          <a:spcPts val="0"/>
                        </a:spcAft>
                      </a:pPr>
                      <a:r>
                        <a:rPr lang="en-US" sz="1600">
                          <a:effectLst/>
                          <a:latin typeface="Calibri"/>
                          <a:ea typeface="Calibri"/>
                          <a:cs typeface="Times New Roman"/>
                        </a:rPr>
                        <a:t>$50,000</a:t>
                      </a:r>
                    </a:p>
                  </a:txBody>
                  <a:tcPr marL="68580" marR="68580" marT="0" marB="0"/>
                </a:tc>
                <a:tc>
                  <a:txBody>
                    <a:bodyPr/>
                    <a:lstStyle/>
                    <a:p>
                      <a:pPr marL="0" marR="0" algn="r">
                        <a:lnSpc>
                          <a:spcPct val="115000"/>
                        </a:lnSpc>
                        <a:spcBef>
                          <a:spcPts val="0"/>
                        </a:spcBef>
                        <a:spcAft>
                          <a:spcPts val="0"/>
                        </a:spcAft>
                      </a:pPr>
                      <a:r>
                        <a:rPr lang="en-US" sz="1600">
                          <a:effectLst/>
                          <a:latin typeface="Calibri"/>
                          <a:ea typeface="Calibri"/>
                          <a:cs typeface="Times New Roman"/>
                        </a:rPr>
                        <a:t>118</a:t>
                      </a:r>
                    </a:p>
                  </a:txBody>
                  <a:tcPr marL="68580" marR="68580" marT="0" marB="0"/>
                </a:tc>
                <a:tc>
                  <a:txBody>
                    <a:bodyPr/>
                    <a:lstStyle/>
                    <a:p>
                      <a:pPr marL="0" marR="0">
                        <a:lnSpc>
                          <a:spcPct val="115000"/>
                        </a:lnSpc>
                        <a:spcBef>
                          <a:spcPts val="0"/>
                        </a:spcBef>
                        <a:spcAft>
                          <a:spcPts val="0"/>
                        </a:spcAft>
                      </a:pPr>
                      <a:r>
                        <a:rPr lang="en-US" sz="1600">
                          <a:effectLst/>
                          <a:latin typeface="Calibri"/>
                          <a:ea typeface="Calibri"/>
                          <a:cs typeface="Times New Roman"/>
                        </a:rPr>
                        <a:t>12/04/2010</a:t>
                      </a:r>
                    </a:p>
                  </a:txBody>
                  <a:tcPr marL="68580" marR="68580" marT="0" marB="0"/>
                </a:tc>
                <a:tc>
                  <a:txBody>
                    <a:bodyPr/>
                    <a:lstStyle/>
                    <a:p>
                      <a:pPr marL="0" marR="0">
                        <a:lnSpc>
                          <a:spcPct val="115000"/>
                        </a:lnSpc>
                        <a:spcBef>
                          <a:spcPts val="0"/>
                        </a:spcBef>
                        <a:spcAft>
                          <a:spcPts val="0"/>
                        </a:spcAft>
                      </a:pPr>
                      <a:r>
                        <a:rPr lang="en-US" sz="1600">
                          <a:effectLst/>
                          <a:latin typeface="Calibri"/>
                          <a:ea typeface="Calibri"/>
                          <a:cs typeface="Times New Roman"/>
                        </a:rPr>
                        <a:t>Theoretical</a:t>
                      </a:r>
                    </a:p>
                  </a:txBody>
                  <a:tcPr marL="68580" marR="68580" marT="0" marB="0"/>
                </a:tc>
              </a:tr>
              <a:tr h="370840">
                <a:tc>
                  <a:txBody>
                    <a:bodyPr/>
                    <a:lstStyle/>
                    <a:p>
                      <a:pPr marL="114300" marR="0" indent="-114300">
                        <a:lnSpc>
                          <a:spcPct val="115000"/>
                        </a:lnSpc>
                        <a:spcBef>
                          <a:spcPts val="0"/>
                        </a:spcBef>
                        <a:spcAft>
                          <a:spcPts val="0"/>
                        </a:spcAft>
                      </a:pPr>
                      <a:r>
                        <a:rPr lang="en-US" sz="1600">
                          <a:effectLst/>
                          <a:latin typeface="Calibri"/>
                          <a:ea typeface="Calibri"/>
                          <a:cs typeface="Times New Roman"/>
                        </a:rPr>
                        <a:t>Better cat litter</a:t>
                      </a:r>
                    </a:p>
                  </a:txBody>
                  <a:tcPr marL="68580" marR="68580" marT="0" marB="0"/>
                </a:tc>
                <a:tc>
                  <a:txBody>
                    <a:bodyPr/>
                    <a:lstStyle/>
                    <a:p>
                      <a:pPr marL="0" marR="0">
                        <a:lnSpc>
                          <a:spcPct val="115000"/>
                        </a:lnSpc>
                        <a:spcBef>
                          <a:spcPts val="0"/>
                        </a:spcBef>
                        <a:spcAft>
                          <a:spcPts val="0"/>
                        </a:spcAft>
                      </a:pPr>
                      <a:r>
                        <a:rPr lang="en-US" sz="1600">
                          <a:effectLst/>
                          <a:latin typeface="Calibri"/>
                          <a:ea typeface="Calibri"/>
                          <a:cs typeface="Times New Roman"/>
                        </a:rPr>
                        <a:t>Science</a:t>
                      </a:r>
                    </a:p>
                  </a:txBody>
                  <a:tcPr marL="68580" marR="68580" marT="0" marB="0"/>
                </a:tc>
                <a:tc>
                  <a:txBody>
                    <a:bodyPr/>
                    <a:lstStyle/>
                    <a:p>
                      <a:pPr marL="0" marR="0">
                        <a:lnSpc>
                          <a:spcPct val="115000"/>
                        </a:lnSpc>
                        <a:spcBef>
                          <a:spcPts val="0"/>
                        </a:spcBef>
                        <a:spcAft>
                          <a:spcPts val="0"/>
                        </a:spcAft>
                      </a:pPr>
                      <a:r>
                        <a:rPr lang="en-US" sz="1600">
                          <a:effectLst/>
                          <a:latin typeface="Calibri"/>
                          <a:ea typeface="Calibri"/>
                          <a:cs typeface="Times New Roman"/>
                        </a:rPr>
                        <a:t>10/04/2010</a:t>
                      </a:r>
                    </a:p>
                  </a:txBody>
                  <a:tcPr marL="68580" marR="68580" marT="0" marB="0"/>
                </a:tc>
                <a:tc>
                  <a:txBody>
                    <a:bodyPr/>
                    <a:lstStyle/>
                    <a:p>
                      <a:pPr marL="0" marR="0" algn="r">
                        <a:lnSpc>
                          <a:spcPct val="115000"/>
                        </a:lnSpc>
                        <a:spcBef>
                          <a:spcPts val="0"/>
                        </a:spcBef>
                        <a:spcAft>
                          <a:spcPts val="0"/>
                        </a:spcAft>
                      </a:pPr>
                      <a:r>
                        <a:rPr lang="en-US" sz="1600">
                          <a:effectLst/>
                          <a:latin typeface="Calibri"/>
                          <a:ea typeface="Calibri"/>
                          <a:cs typeface="Times New Roman"/>
                        </a:rPr>
                        <a:t>$7,500</a:t>
                      </a:r>
                    </a:p>
                  </a:txBody>
                  <a:tcPr marL="68580" marR="68580" marT="0" marB="0"/>
                </a:tc>
                <a:tc>
                  <a:txBody>
                    <a:bodyPr/>
                    <a:lstStyle/>
                    <a:p>
                      <a:pPr marL="0" marR="0" algn="r">
                        <a:lnSpc>
                          <a:spcPct val="115000"/>
                        </a:lnSpc>
                        <a:spcBef>
                          <a:spcPts val="0"/>
                        </a:spcBef>
                        <a:spcAft>
                          <a:spcPts val="0"/>
                        </a:spcAft>
                      </a:pPr>
                      <a:r>
                        <a:rPr lang="en-US" sz="1600">
                          <a:effectLst/>
                          <a:latin typeface="Calibri"/>
                          <a:ea typeface="Calibri"/>
                          <a:cs typeface="Times New Roman"/>
                        </a:rPr>
                        <a:t>157</a:t>
                      </a:r>
                    </a:p>
                  </a:txBody>
                  <a:tcPr marL="68580" marR="68580" marT="0" marB="0"/>
                </a:tc>
                <a:tc>
                  <a:txBody>
                    <a:bodyPr/>
                    <a:lstStyle/>
                    <a:p>
                      <a:pPr marL="0" marR="0">
                        <a:lnSpc>
                          <a:spcPct val="115000"/>
                        </a:lnSpc>
                        <a:spcBef>
                          <a:spcPts val="0"/>
                        </a:spcBef>
                        <a:spcAft>
                          <a:spcPts val="0"/>
                        </a:spcAft>
                      </a:pPr>
                      <a:r>
                        <a:rPr lang="en-US" sz="1600">
                          <a:effectLst/>
                          <a:latin typeface="Calibri"/>
                          <a:ea typeface="Calibri"/>
                          <a:cs typeface="Times New Roman"/>
                        </a:rPr>
                        <a:t>11/05/2010</a:t>
                      </a:r>
                    </a:p>
                  </a:txBody>
                  <a:tcPr marL="68580" marR="68580" marT="0" marB="0"/>
                </a:tc>
                <a:tc>
                  <a:txBody>
                    <a:bodyPr/>
                    <a:lstStyle/>
                    <a:p>
                      <a:pPr marL="0" marR="0">
                        <a:lnSpc>
                          <a:spcPct val="115000"/>
                        </a:lnSpc>
                        <a:spcBef>
                          <a:spcPts val="0"/>
                        </a:spcBef>
                        <a:spcAft>
                          <a:spcPts val="0"/>
                        </a:spcAft>
                      </a:pPr>
                      <a:r>
                        <a:rPr lang="en-US" sz="1600">
                          <a:effectLst/>
                          <a:latin typeface="Calibri"/>
                          <a:ea typeface="Calibri"/>
                          <a:cs typeface="Times New Roman"/>
                        </a:rPr>
                        <a:t>Ideation</a:t>
                      </a:r>
                    </a:p>
                    <a:p>
                      <a:pPr marL="0" marR="0">
                        <a:lnSpc>
                          <a:spcPct val="115000"/>
                        </a:lnSpc>
                        <a:spcBef>
                          <a:spcPts val="0"/>
                        </a:spcBef>
                        <a:spcAft>
                          <a:spcPts val="0"/>
                        </a:spcAft>
                      </a:pPr>
                      <a:r>
                        <a:rPr lang="en-US" sz="1600">
                          <a:effectLst/>
                          <a:latin typeface="Calibri"/>
                          <a:ea typeface="Calibri"/>
                          <a:cs typeface="Times New Roman"/>
                        </a:rPr>
                        <a:t>Theoretical</a:t>
                      </a:r>
                    </a:p>
                    <a:p>
                      <a:pPr marL="0" marR="0">
                        <a:lnSpc>
                          <a:spcPct val="115000"/>
                        </a:lnSpc>
                        <a:spcBef>
                          <a:spcPts val="0"/>
                        </a:spcBef>
                        <a:spcAft>
                          <a:spcPts val="0"/>
                        </a:spcAft>
                      </a:pPr>
                      <a:r>
                        <a:rPr lang="en-US" sz="1600">
                          <a:effectLst/>
                          <a:latin typeface="Calibri"/>
                          <a:ea typeface="Calibri"/>
                          <a:cs typeface="Times New Roman"/>
                        </a:rPr>
                        <a:t>RTP</a:t>
                      </a:r>
                    </a:p>
                    <a:p>
                      <a:pPr marL="0" marR="0">
                        <a:lnSpc>
                          <a:spcPct val="115000"/>
                        </a:lnSpc>
                        <a:spcBef>
                          <a:spcPts val="0"/>
                        </a:spcBef>
                        <a:spcAft>
                          <a:spcPts val="0"/>
                        </a:spcAft>
                      </a:pPr>
                      <a:r>
                        <a:rPr lang="en-US" sz="1600">
                          <a:effectLst/>
                          <a:latin typeface="Calibri"/>
                          <a:ea typeface="Calibri"/>
                          <a:cs typeface="Times New Roman"/>
                        </a:rPr>
                        <a:t>eRFP</a:t>
                      </a:r>
                    </a:p>
                  </a:txBody>
                  <a:tcPr marL="68580" marR="68580" marT="0" marB="0"/>
                </a:tc>
              </a:tr>
              <a:tr h="370840">
                <a:tc>
                  <a:txBody>
                    <a:bodyPr/>
                    <a:lstStyle/>
                    <a:p>
                      <a:pPr marL="114300" marR="0" indent="-114300">
                        <a:lnSpc>
                          <a:spcPct val="115000"/>
                        </a:lnSpc>
                        <a:spcBef>
                          <a:spcPts val="0"/>
                        </a:spcBef>
                        <a:spcAft>
                          <a:spcPts val="0"/>
                        </a:spcAft>
                      </a:pPr>
                      <a:r>
                        <a:rPr lang="en-US" sz="1600">
                          <a:effectLst/>
                          <a:latin typeface="Calibri"/>
                          <a:ea typeface="Calibri"/>
                          <a:cs typeface="Times New Roman"/>
                        </a:rPr>
                        <a:t>End of life indicator system</a:t>
                      </a:r>
                    </a:p>
                  </a:txBody>
                  <a:tcPr marL="68580" marR="68580" marT="0" marB="0"/>
                </a:tc>
                <a:tc>
                  <a:txBody>
                    <a:bodyPr/>
                    <a:lstStyle/>
                    <a:p>
                      <a:pPr marL="0" marR="0">
                        <a:lnSpc>
                          <a:spcPct val="115000"/>
                        </a:lnSpc>
                        <a:spcBef>
                          <a:spcPts val="0"/>
                        </a:spcBef>
                        <a:spcAft>
                          <a:spcPts val="0"/>
                        </a:spcAft>
                      </a:pPr>
                      <a:r>
                        <a:rPr lang="en-US" sz="1600">
                          <a:effectLst/>
                          <a:latin typeface="Calibri"/>
                          <a:ea typeface="Calibri"/>
                          <a:cs typeface="Times New Roman"/>
                        </a:rPr>
                        <a:t>Science-Engineering</a:t>
                      </a:r>
                    </a:p>
                  </a:txBody>
                  <a:tcPr marL="68580" marR="68580" marT="0" marB="0"/>
                </a:tc>
                <a:tc>
                  <a:txBody>
                    <a:bodyPr/>
                    <a:lstStyle/>
                    <a:p>
                      <a:pPr marL="0" marR="0">
                        <a:lnSpc>
                          <a:spcPct val="115000"/>
                        </a:lnSpc>
                        <a:spcBef>
                          <a:spcPts val="0"/>
                        </a:spcBef>
                        <a:spcAft>
                          <a:spcPts val="0"/>
                        </a:spcAft>
                      </a:pPr>
                      <a:r>
                        <a:rPr lang="en-US" sz="1600">
                          <a:effectLst/>
                          <a:latin typeface="Calibri"/>
                          <a:ea typeface="Calibri"/>
                          <a:cs typeface="Times New Roman"/>
                        </a:rPr>
                        <a:t>10/04/2010</a:t>
                      </a:r>
                    </a:p>
                  </a:txBody>
                  <a:tcPr marL="68580" marR="68580" marT="0" marB="0"/>
                </a:tc>
                <a:tc>
                  <a:txBody>
                    <a:bodyPr/>
                    <a:lstStyle/>
                    <a:p>
                      <a:pPr marL="0" marR="0" algn="r">
                        <a:lnSpc>
                          <a:spcPct val="115000"/>
                        </a:lnSpc>
                        <a:spcBef>
                          <a:spcPts val="0"/>
                        </a:spcBef>
                        <a:spcAft>
                          <a:spcPts val="0"/>
                        </a:spcAft>
                      </a:pPr>
                      <a:r>
                        <a:rPr lang="en-US" sz="1600">
                          <a:effectLst/>
                          <a:latin typeface="Calibri"/>
                          <a:ea typeface="Calibri"/>
                          <a:cs typeface="Times New Roman"/>
                        </a:rPr>
                        <a:t>$10,000</a:t>
                      </a:r>
                    </a:p>
                  </a:txBody>
                  <a:tcPr marL="68580" marR="68580" marT="0" marB="0"/>
                </a:tc>
                <a:tc>
                  <a:txBody>
                    <a:bodyPr/>
                    <a:lstStyle/>
                    <a:p>
                      <a:pPr marL="0" marR="0" algn="r">
                        <a:lnSpc>
                          <a:spcPct val="115000"/>
                        </a:lnSpc>
                        <a:spcBef>
                          <a:spcPts val="0"/>
                        </a:spcBef>
                        <a:spcAft>
                          <a:spcPts val="0"/>
                        </a:spcAft>
                      </a:pPr>
                      <a:r>
                        <a:rPr lang="en-US" sz="1600">
                          <a:effectLst/>
                          <a:latin typeface="Calibri"/>
                          <a:ea typeface="Calibri"/>
                          <a:cs typeface="Times New Roman"/>
                        </a:rPr>
                        <a:t>193</a:t>
                      </a:r>
                    </a:p>
                  </a:txBody>
                  <a:tcPr marL="68580" marR="68580" marT="0" marB="0"/>
                </a:tc>
                <a:tc>
                  <a:txBody>
                    <a:bodyPr/>
                    <a:lstStyle/>
                    <a:p>
                      <a:pPr marL="0" marR="0">
                        <a:lnSpc>
                          <a:spcPct val="115000"/>
                        </a:lnSpc>
                        <a:spcBef>
                          <a:spcPts val="0"/>
                        </a:spcBef>
                        <a:spcAft>
                          <a:spcPts val="0"/>
                        </a:spcAft>
                      </a:pPr>
                      <a:r>
                        <a:rPr lang="en-US" sz="1600">
                          <a:effectLst/>
                          <a:latin typeface="Calibri"/>
                          <a:ea typeface="Calibri"/>
                          <a:cs typeface="Times New Roman"/>
                        </a:rPr>
                        <a:t>11/04/2010</a:t>
                      </a:r>
                    </a:p>
                  </a:txBody>
                  <a:tcPr marL="68580" marR="68580" marT="0" marB="0"/>
                </a:tc>
                <a:tc>
                  <a:txBody>
                    <a:bodyPr/>
                    <a:lstStyle/>
                    <a:p>
                      <a:pPr marL="0" marR="0">
                        <a:lnSpc>
                          <a:spcPct val="115000"/>
                        </a:lnSpc>
                        <a:spcBef>
                          <a:spcPts val="0"/>
                        </a:spcBef>
                        <a:spcAft>
                          <a:spcPts val="0"/>
                        </a:spcAft>
                      </a:pPr>
                      <a:r>
                        <a:rPr lang="en-US" sz="1600" dirty="0">
                          <a:effectLst/>
                          <a:latin typeface="Calibri"/>
                          <a:ea typeface="Calibri"/>
                          <a:cs typeface="Times New Roman"/>
                        </a:rPr>
                        <a:t>Ideation</a:t>
                      </a:r>
                    </a:p>
                    <a:p>
                      <a:pPr marL="0" marR="0">
                        <a:lnSpc>
                          <a:spcPct val="115000"/>
                        </a:lnSpc>
                        <a:spcBef>
                          <a:spcPts val="0"/>
                        </a:spcBef>
                        <a:spcAft>
                          <a:spcPts val="0"/>
                        </a:spcAft>
                      </a:pPr>
                      <a:r>
                        <a:rPr lang="en-US" sz="1600" dirty="0">
                          <a:effectLst/>
                          <a:latin typeface="Calibri"/>
                          <a:ea typeface="Calibri"/>
                          <a:cs typeface="Times New Roman"/>
                        </a:rPr>
                        <a:t>Theoretical</a:t>
                      </a:r>
                    </a:p>
                    <a:p>
                      <a:pPr marL="0" marR="0">
                        <a:lnSpc>
                          <a:spcPct val="115000"/>
                        </a:lnSpc>
                        <a:spcBef>
                          <a:spcPts val="0"/>
                        </a:spcBef>
                        <a:spcAft>
                          <a:spcPts val="0"/>
                        </a:spcAft>
                      </a:pPr>
                      <a:r>
                        <a:rPr lang="en-US" sz="1600" dirty="0">
                          <a:effectLst/>
                          <a:latin typeface="Calibri"/>
                          <a:ea typeface="Calibri"/>
                          <a:cs typeface="Times New Roman"/>
                        </a:rPr>
                        <a:t>RTP</a:t>
                      </a:r>
                    </a:p>
                    <a:p>
                      <a:pPr marL="0" marR="0">
                        <a:lnSpc>
                          <a:spcPct val="115000"/>
                        </a:lnSpc>
                        <a:spcBef>
                          <a:spcPts val="0"/>
                        </a:spcBef>
                        <a:spcAft>
                          <a:spcPts val="0"/>
                        </a:spcAft>
                      </a:pPr>
                      <a:r>
                        <a:rPr lang="en-US" sz="1600" dirty="0" err="1">
                          <a:effectLst/>
                          <a:latin typeface="Calibri"/>
                          <a:ea typeface="Calibri"/>
                          <a:cs typeface="Times New Roman"/>
                        </a:rPr>
                        <a:t>eRFP</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4592121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t>Purported Value</a:t>
            </a:r>
            <a:br>
              <a:rPr lang="en-US" dirty="0" smtClean="0"/>
            </a:br>
            <a:r>
              <a:rPr lang="en-US" sz="2200" dirty="0" smtClean="0"/>
              <a:t>Advertises for Seekers (clients) in categories:</a:t>
            </a:r>
            <a:br>
              <a:rPr lang="en-US" sz="2200" dirty="0" smtClean="0"/>
            </a:br>
            <a:endParaRPr lang="en-US" dirty="0"/>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r>
              <a:rPr lang="en-US" b="1" dirty="0" smtClean="0"/>
              <a:t>Corporations</a:t>
            </a:r>
            <a:r>
              <a:rPr lang="en-US" dirty="0" smtClean="0"/>
              <a:t> </a:t>
            </a:r>
            <a:r>
              <a:rPr lang="en-US" dirty="0"/>
              <a:t>might benefit in keeping pace with the dynamic competitive landscape by tapping into the creative talents of those who register as Solvers.  </a:t>
            </a:r>
            <a:r>
              <a:rPr lang="en-US" dirty="0" err="1"/>
              <a:t>InnoCentive</a:t>
            </a:r>
            <a:r>
              <a:rPr lang="en-US" dirty="0"/>
              <a:t> argues that since no firm can afford to hire all the best people, an army of hundreds of thousands of individuals are available for ideas.  Companies are encouraged to have their employees participate in an open culture of innovation.</a:t>
            </a:r>
          </a:p>
          <a:p>
            <a:r>
              <a:rPr lang="en-US" b="1" dirty="0"/>
              <a:t>Not for Profit</a:t>
            </a:r>
            <a:r>
              <a:rPr lang="en-US" dirty="0"/>
              <a:t> organizations might benefit because they have limited staff and budget for research, and </a:t>
            </a:r>
            <a:r>
              <a:rPr lang="en-US" dirty="0" err="1"/>
              <a:t>InnoCentive</a:t>
            </a:r>
            <a:r>
              <a:rPr lang="en-US" dirty="0"/>
              <a:t> offers a platform that only requires payment when useful solutions are found.  </a:t>
            </a:r>
          </a:p>
          <a:p>
            <a:r>
              <a:rPr lang="en-US" b="1" dirty="0"/>
              <a:t>Governments</a:t>
            </a:r>
            <a:r>
              <a:rPr lang="en-US" dirty="0"/>
              <a:t> might benefit because they also face limited resources due to lower tax bases and higher deficits.</a:t>
            </a:r>
          </a:p>
          <a:p>
            <a:r>
              <a:rPr lang="en-US" b="1" dirty="0"/>
              <a:t>Solvers</a:t>
            </a:r>
            <a:r>
              <a:rPr lang="en-US" dirty="0"/>
              <a:t> benefit by taking advantage of opportunities to work on problems sufficiently worthwhile for </a:t>
            </a:r>
            <a:r>
              <a:rPr lang="en-US" dirty="0" err="1"/>
              <a:t>InnoCentive</a:t>
            </a:r>
            <a:r>
              <a:rPr lang="en-US" dirty="0"/>
              <a:t> clients to pay.</a:t>
            </a:r>
          </a:p>
          <a:p>
            <a:endParaRPr lang="en-US" dirty="0"/>
          </a:p>
        </p:txBody>
      </p:sp>
    </p:spTree>
    <p:extLst>
      <p:ext uri="{BB962C8B-B14F-4D97-AF65-F5344CB8AC3E}">
        <p14:creationId xmlns:p14="http://schemas.microsoft.com/office/powerpoint/2010/main" val="24318489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solidFill>
                  <a:srgbClr val="00B050"/>
                </a:solidFill>
              </a:rPr>
              <a:t>Networked global economy</a:t>
            </a:r>
          </a:p>
          <a:p>
            <a:pPr lvl="1"/>
            <a:r>
              <a:rPr lang="en-US" dirty="0" smtClean="0"/>
              <a:t>Open</a:t>
            </a:r>
          </a:p>
          <a:p>
            <a:pPr lvl="1"/>
            <a:r>
              <a:rPr lang="en-US" dirty="0" smtClean="0"/>
              <a:t>Wal-Mart; IBM; Nike</a:t>
            </a:r>
          </a:p>
          <a:p>
            <a:r>
              <a:rPr lang="en-US" b="1" dirty="0" smtClean="0">
                <a:solidFill>
                  <a:srgbClr val="00B050"/>
                </a:solidFill>
              </a:rPr>
              <a:t>Digitization</a:t>
            </a:r>
          </a:p>
          <a:p>
            <a:pPr lvl="1"/>
            <a:r>
              <a:rPr lang="en-US" b="1" dirty="0" smtClean="0"/>
              <a:t>Moore’s Law </a:t>
            </a:r>
          </a:p>
          <a:p>
            <a:pPr lvl="2"/>
            <a:r>
              <a:rPr lang="en-US" dirty="0" smtClean="0"/>
              <a:t>computing power doubles every 18 months</a:t>
            </a:r>
          </a:p>
          <a:p>
            <a:pPr lvl="1"/>
            <a:r>
              <a:rPr lang="en-US" b="1" dirty="0" smtClean="0"/>
              <a:t>Metcalfe’s Law</a:t>
            </a:r>
          </a:p>
          <a:p>
            <a:pPr lvl="2"/>
            <a:r>
              <a:rPr lang="en-US" dirty="0" smtClean="0"/>
              <a:t>Value of a network increases with square of number of users</a:t>
            </a:r>
          </a:p>
          <a:p>
            <a:pPr lvl="1"/>
            <a:r>
              <a:rPr lang="en-US" b="1" dirty="0" err="1" smtClean="0"/>
              <a:t>Coase’s</a:t>
            </a:r>
            <a:r>
              <a:rPr lang="en-US" b="1" dirty="0" smtClean="0"/>
              <a:t> Law</a:t>
            </a:r>
          </a:p>
          <a:p>
            <a:pPr lvl="2"/>
            <a:r>
              <a:rPr lang="en-US" dirty="0" smtClean="0"/>
              <a:t>As transaction costs decrease, firm complexity diminishes</a:t>
            </a:r>
          </a:p>
          <a:p>
            <a:pPr lvl="2"/>
            <a:r>
              <a:rPr lang="en-US" dirty="0" smtClean="0"/>
              <a:t>Firms tend to expand until </a:t>
            </a:r>
          </a:p>
          <a:p>
            <a:pPr marL="914400" lvl="2" indent="0">
              <a:buNone/>
            </a:pPr>
            <a:r>
              <a:rPr lang="en-US" dirty="0" smtClean="0"/>
              <a:t>marginal cost of internal transactions = external marginal cost</a:t>
            </a:r>
            <a:endParaRPr lang="en-US" dirty="0"/>
          </a:p>
        </p:txBody>
      </p:sp>
      <p:pic>
        <p:nvPicPr>
          <p:cNvPr id="1026" name="Picture 2" descr="C:\Documents and Settings\dolson3\Local Settings\Temporary Internet Files\Content.IE5\ITT3KFQK\MC90043387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1028" y="990600"/>
            <a:ext cx="1828572" cy="1828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1977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Linear vs. Exponential</a:t>
            </a:r>
          </a:p>
        </p:txBody>
      </p:sp>
      <p:graphicFrame>
        <p:nvGraphicFramePr>
          <p:cNvPr id="6147" name="Object 3"/>
          <p:cNvGraphicFramePr>
            <a:graphicFrameLocks noGrp="1" noChangeAspect="1"/>
          </p:cNvGraphicFramePr>
          <p:nvPr>
            <p:ph idx="1"/>
          </p:nvPr>
        </p:nvGraphicFramePr>
        <p:xfrm>
          <a:off x="688975" y="1600200"/>
          <a:ext cx="7764463" cy="4525963"/>
        </p:xfrm>
        <a:graphic>
          <a:graphicData uri="http://schemas.openxmlformats.org/presentationml/2006/ole">
            <mc:AlternateContent xmlns:mc="http://schemas.openxmlformats.org/markup-compatibility/2006">
              <mc:Choice xmlns:v="urn:schemas-microsoft-com:vml" Requires="v">
                <p:oleObj spid="_x0000_s1028" name="Chart" r:id="rId4" imgW="8328698" imgH="4854035" progId="Excel.Chart.8">
                  <p:embed/>
                </p:oleObj>
              </mc:Choice>
              <mc:Fallback>
                <p:oleObj name="Chart" r:id="rId4" imgW="8328698" imgH="4854035"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8975" y="1600200"/>
                        <a:ext cx="7764463"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Friedman (The World is Flat)</a:t>
            </a:r>
            <a:endParaRPr lang="en-US" dirty="0"/>
          </a:p>
        </p:txBody>
      </p:sp>
      <p:sp>
        <p:nvSpPr>
          <p:cNvPr id="3" name="Content Placeholder 2"/>
          <p:cNvSpPr>
            <a:spLocks noGrp="1"/>
          </p:cNvSpPr>
          <p:nvPr>
            <p:ph idx="1"/>
          </p:nvPr>
        </p:nvSpPr>
        <p:spPr/>
        <p:txBody>
          <a:bodyPr/>
          <a:lstStyle/>
          <a:p>
            <a:r>
              <a:rPr lang="en-US" dirty="0" smtClean="0"/>
              <a:t>THREE </a:t>
            </a:r>
            <a:r>
              <a:rPr lang="en-US" b="1" dirty="0" smtClean="0">
                <a:solidFill>
                  <a:srgbClr val="FF0000"/>
                </a:solidFill>
              </a:rPr>
              <a:t>CONVERGENCES</a:t>
            </a:r>
          </a:p>
          <a:p>
            <a:pPr lvl="1"/>
            <a:r>
              <a:rPr lang="en-US" b="1" dirty="0" smtClean="0">
                <a:solidFill>
                  <a:srgbClr val="00B050"/>
                </a:solidFill>
              </a:rPr>
              <a:t>New players </a:t>
            </a:r>
            <a:r>
              <a:rPr lang="en-US" dirty="0" smtClean="0"/>
              <a:t>(through global access)</a:t>
            </a:r>
          </a:p>
          <a:p>
            <a:pPr lvl="2"/>
            <a:r>
              <a:rPr lang="en-US" dirty="0" smtClean="0"/>
              <a:t>BRIC</a:t>
            </a:r>
          </a:p>
          <a:p>
            <a:pPr lvl="1"/>
            <a:r>
              <a:rPr lang="en-US" b="1" dirty="0" smtClean="0">
                <a:solidFill>
                  <a:srgbClr val="00B050"/>
                </a:solidFill>
              </a:rPr>
              <a:t>New playing field </a:t>
            </a:r>
            <a:r>
              <a:rPr lang="en-US" dirty="0" smtClean="0"/>
              <a:t>(Web economy)</a:t>
            </a:r>
          </a:p>
          <a:p>
            <a:pPr lvl="2"/>
            <a:r>
              <a:rPr lang="en-US" dirty="0" smtClean="0"/>
              <a:t>Global warming</a:t>
            </a:r>
          </a:p>
          <a:p>
            <a:pPr lvl="2"/>
            <a:r>
              <a:rPr lang="en-US" dirty="0" smtClean="0"/>
              <a:t>Green emphasis</a:t>
            </a:r>
          </a:p>
          <a:p>
            <a:pPr lvl="2"/>
            <a:r>
              <a:rPr lang="en-US" dirty="0" smtClean="0"/>
              <a:t>Cultural conflicts</a:t>
            </a:r>
          </a:p>
          <a:p>
            <a:pPr lvl="1"/>
            <a:r>
              <a:rPr lang="en-US" b="1" dirty="0" smtClean="0">
                <a:solidFill>
                  <a:srgbClr val="00B050"/>
                </a:solidFill>
              </a:rPr>
              <a:t>Ability to develop new ways</a:t>
            </a:r>
          </a:p>
        </p:txBody>
      </p:sp>
      <p:pic>
        <p:nvPicPr>
          <p:cNvPr id="2051" name="Picture 3" descr="C:\Documents and Settings\dolson3\Local Settings\Temporary Internet Files\Content.IE5\YI8S481Z\MC90043731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4906" y="3810000"/>
            <a:ext cx="1830542"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0047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Megatrends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solidFill>
                  <a:srgbClr val="0070C0"/>
                </a:solidFill>
              </a:rPr>
              <a:t>Energy supply </a:t>
            </a:r>
          </a:p>
          <a:p>
            <a:pPr lvl="1"/>
            <a:r>
              <a:rPr lang="en-US" dirty="0" smtClean="0"/>
              <a:t>Peak Oil</a:t>
            </a:r>
          </a:p>
          <a:p>
            <a:pPr lvl="1"/>
            <a:r>
              <a:rPr lang="en-US" dirty="0" smtClean="0">
                <a:solidFill>
                  <a:srgbClr val="FF0000"/>
                </a:solidFill>
              </a:rPr>
              <a:t>Global warming</a:t>
            </a:r>
          </a:p>
          <a:p>
            <a:r>
              <a:rPr lang="en-US" b="1" dirty="0" smtClean="0">
                <a:solidFill>
                  <a:srgbClr val="0070C0"/>
                </a:solidFill>
              </a:rPr>
              <a:t>Complexity</a:t>
            </a:r>
          </a:p>
          <a:p>
            <a:pPr lvl="1"/>
            <a:r>
              <a:rPr lang="en-US" dirty="0" smtClean="0">
                <a:solidFill>
                  <a:srgbClr val="FF0000"/>
                </a:solidFill>
              </a:rPr>
              <a:t>Unintended consequences</a:t>
            </a:r>
          </a:p>
          <a:p>
            <a:r>
              <a:rPr lang="en-US" b="1" dirty="0" smtClean="0">
                <a:solidFill>
                  <a:srgbClr val="0070C0"/>
                </a:solidFill>
              </a:rPr>
              <a:t>Globalization</a:t>
            </a:r>
          </a:p>
          <a:p>
            <a:pPr lvl="1"/>
            <a:r>
              <a:rPr lang="en-US" dirty="0" smtClean="0"/>
              <a:t>Japan; Asian Tigers; BRIC</a:t>
            </a:r>
          </a:p>
          <a:p>
            <a:r>
              <a:rPr lang="en-US" b="1" dirty="0" smtClean="0">
                <a:solidFill>
                  <a:srgbClr val="0070C0"/>
                </a:solidFill>
              </a:rPr>
              <a:t>Digitization</a:t>
            </a:r>
          </a:p>
          <a:p>
            <a:pPr lvl="1"/>
            <a:r>
              <a:rPr lang="en-US" dirty="0" smtClean="0"/>
              <a:t>Enterprise systems</a:t>
            </a:r>
          </a:p>
          <a:p>
            <a:pPr lvl="2"/>
            <a:r>
              <a:rPr lang="en-US" dirty="0" smtClean="0"/>
              <a:t>Paradox: More Integrated Systems ˃˃ Fewer Systems People</a:t>
            </a:r>
          </a:p>
          <a:p>
            <a:r>
              <a:rPr lang="en-US" b="1" dirty="0" smtClean="0">
                <a:solidFill>
                  <a:srgbClr val="0070C0"/>
                </a:solidFill>
              </a:rPr>
              <a:t>DEREGULATION/PRIVATIZATION</a:t>
            </a:r>
          </a:p>
          <a:p>
            <a:pPr lvl="1"/>
            <a:r>
              <a:rPr lang="en-US" dirty="0" smtClean="0">
                <a:solidFill>
                  <a:srgbClr val="FF0000"/>
                </a:solidFill>
              </a:rPr>
              <a:t>Home mortgage crisis</a:t>
            </a:r>
          </a:p>
          <a:p>
            <a:r>
              <a:rPr lang="en-US" b="1" dirty="0" smtClean="0">
                <a:solidFill>
                  <a:srgbClr val="0070C0"/>
                </a:solidFill>
              </a:rPr>
              <a:t>COMMODITIZATION OF PROCESSES</a:t>
            </a:r>
          </a:p>
          <a:p>
            <a:pPr lvl="1"/>
            <a:r>
              <a:rPr lang="en-US" dirty="0" smtClean="0"/>
              <a:t>Software as a service</a:t>
            </a:r>
            <a:endParaRPr lang="en-US" dirty="0"/>
          </a:p>
        </p:txBody>
      </p:sp>
      <p:pic>
        <p:nvPicPr>
          <p:cNvPr id="3075" name="Picture 3" descr="C:\Documents and Settings\dolson3\Local Settings\Temporary Internet Files\Content.IE5\ITT3KFQK\MC90043783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16700" y="1066800"/>
            <a:ext cx="9271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26633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Convergence Revolution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64510428"/>
              </p:ext>
            </p:extLst>
          </p:nvPr>
        </p:nvGraphicFramePr>
        <p:xfrm>
          <a:off x="457200" y="1600200"/>
          <a:ext cx="8229600" cy="2570480"/>
        </p:xfrm>
        <a:graphic>
          <a:graphicData uri="http://schemas.openxmlformats.org/drawingml/2006/table">
            <a:tbl>
              <a:tblPr firstRow="1" bandRow="1">
                <a:tableStyleId>{5C22544A-7EE6-4342-B048-85BDC9FD1C3A}</a:tableStyleId>
              </a:tblPr>
              <a:tblGrid>
                <a:gridCol w="990600"/>
                <a:gridCol w="990600"/>
                <a:gridCol w="1143000"/>
                <a:gridCol w="1066800"/>
                <a:gridCol w="952500"/>
                <a:gridCol w="952500"/>
                <a:gridCol w="1104900"/>
                <a:gridCol w="1028700"/>
              </a:tblGrid>
              <a:tr h="370840">
                <a:tc>
                  <a:txBody>
                    <a:bodyPr/>
                    <a:lstStyle/>
                    <a:p>
                      <a:endParaRPr lang="en-US" sz="1400" dirty="0"/>
                    </a:p>
                  </a:txBody>
                  <a:tcPr/>
                </a:tc>
                <a:tc>
                  <a:txBody>
                    <a:bodyPr/>
                    <a:lstStyle/>
                    <a:p>
                      <a:r>
                        <a:rPr lang="en-US" sz="1400" dirty="0" smtClean="0"/>
                        <a:t>1</a:t>
                      </a:r>
                      <a:r>
                        <a:rPr lang="en-US" sz="1400" baseline="30000" dirty="0" smtClean="0"/>
                        <a:t>st</a:t>
                      </a:r>
                      <a:r>
                        <a:rPr lang="en-US" sz="1400" dirty="0" smtClean="0"/>
                        <a:t> Wave</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2</a:t>
                      </a:r>
                      <a:r>
                        <a:rPr lang="en-US" sz="1400" baseline="30000" dirty="0" smtClean="0"/>
                        <a:t>nd</a:t>
                      </a:r>
                      <a:r>
                        <a:rPr lang="en-US" sz="1400" dirty="0" smtClean="0"/>
                        <a:t> Wave</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3</a:t>
                      </a:r>
                      <a:r>
                        <a:rPr lang="en-US" sz="1400" baseline="30000" dirty="0" smtClean="0"/>
                        <a:t>rd</a:t>
                      </a:r>
                      <a:r>
                        <a:rPr lang="en-US" sz="1400" dirty="0" smtClean="0"/>
                        <a:t> Wave</a:t>
                      </a:r>
                      <a:endParaRPr lang="en-US" sz="1400" dirty="0"/>
                    </a:p>
                  </a:txBody>
                  <a:tcPr/>
                </a:tc>
              </a:tr>
              <a:tr h="370840">
                <a:tc>
                  <a:txBody>
                    <a:bodyPr/>
                    <a:lstStyle/>
                    <a:p>
                      <a:r>
                        <a:rPr lang="en-US" sz="1200" dirty="0" smtClean="0"/>
                        <a:t>Industry</a:t>
                      </a:r>
                      <a:endParaRPr lang="en-US" sz="1200" dirty="0"/>
                    </a:p>
                  </a:txBody>
                  <a:tcPr/>
                </a:tc>
                <a:tc>
                  <a:txBody>
                    <a:bodyPr/>
                    <a:lstStyle/>
                    <a:p>
                      <a:r>
                        <a:rPr lang="en-US" sz="1200" dirty="0" smtClean="0"/>
                        <a:t>Agriculture</a:t>
                      </a:r>
                      <a:endParaRPr lang="en-US" sz="1200" dirty="0"/>
                    </a:p>
                  </a:txBody>
                  <a:tcPr/>
                </a:tc>
                <a:tc>
                  <a:txBody>
                    <a:bodyPr/>
                    <a:lstStyle/>
                    <a:p>
                      <a:endParaRPr lang="en-US" sz="1200" dirty="0"/>
                    </a:p>
                  </a:txBody>
                  <a:tcPr/>
                </a:tc>
                <a:tc>
                  <a:txBody>
                    <a:bodyPr/>
                    <a:lstStyle/>
                    <a:p>
                      <a:endParaRPr lang="en-US" sz="1200" dirty="0"/>
                    </a:p>
                  </a:txBody>
                  <a:tcPr/>
                </a:tc>
                <a:tc>
                  <a:txBody>
                    <a:bodyPr/>
                    <a:lstStyle/>
                    <a:p>
                      <a:r>
                        <a:rPr lang="en-US" sz="1200" dirty="0" smtClean="0"/>
                        <a:t>Industrial</a:t>
                      </a:r>
                      <a:endParaRPr lang="en-US" sz="1200" dirty="0"/>
                    </a:p>
                  </a:txBody>
                  <a:tcPr/>
                </a:tc>
                <a:tc>
                  <a:txBody>
                    <a:bodyPr/>
                    <a:lstStyle/>
                    <a:p>
                      <a:endParaRPr lang="en-US" sz="1200" dirty="0"/>
                    </a:p>
                  </a:txBody>
                  <a:tcPr/>
                </a:tc>
                <a:tc>
                  <a:txBody>
                    <a:bodyPr/>
                    <a:lstStyle/>
                    <a:p>
                      <a:endParaRPr lang="en-US" sz="1200" dirty="0"/>
                    </a:p>
                  </a:txBody>
                  <a:tcPr/>
                </a:tc>
                <a:tc>
                  <a:txBody>
                    <a:bodyPr/>
                    <a:lstStyle/>
                    <a:p>
                      <a:r>
                        <a:rPr lang="en-US" sz="1200" dirty="0" smtClean="0"/>
                        <a:t>Knowledge Service</a:t>
                      </a:r>
                      <a:endParaRPr lang="en-US" sz="1200" dirty="0"/>
                    </a:p>
                  </a:txBody>
                  <a:tcPr/>
                </a:tc>
              </a:tr>
              <a:tr h="370840">
                <a:tc>
                  <a:txBody>
                    <a:bodyPr/>
                    <a:lstStyle/>
                    <a:p>
                      <a:r>
                        <a:rPr lang="en-US" sz="1200" dirty="0" smtClean="0"/>
                        <a:t>Economic</a:t>
                      </a:r>
                      <a:endParaRPr lang="en-US" sz="1200" dirty="0"/>
                    </a:p>
                  </a:txBody>
                  <a:tcPr/>
                </a:tc>
                <a:tc>
                  <a:txBody>
                    <a:bodyPr/>
                    <a:lstStyle/>
                    <a:p>
                      <a:endParaRPr lang="en-US" sz="1200" dirty="0"/>
                    </a:p>
                  </a:txBody>
                  <a:tcPr/>
                </a:tc>
                <a:tc>
                  <a:txBody>
                    <a:bodyPr/>
                    <a:lstStyle/>
                    <a:p>
                      <a:r>
                        <a:rPr lang="en-US" sz="1200" dirty="0" smtClean="0"/>
                        <a:t>Regional</a:t>
                      </a:r>
                      <a:endParaRPr lang="en-US" sz="1200" dirty="0"/>
                    </a:p>
                  </a:txBody>
                  <a:tcPr/>
                </a:tc>
                <a:tc>
                  <a:txBody>
                    <a:bodyPr/>
                    <a:lstStyle/>
                    <a:p>
                      <a:endParaRPr lang="en-US" sz="1200" dirty="0"/>
                    </a:p>
                  </a:txBody>
                  <a:tcPr/>
                </a:tc>
                <a:tc>
                  <a:txBody>
                    <a:bodyPr/>
                    <a:lstStyle/>
                    <a:p>
                      <a:r>
                        <a:rPr lang="en-US" sz="1200" dirty="0" smtClean="0"/>
                        <a:t>National</a:t>
                      </a:r>
                      <a:endParaRPr lang="en-US" sz="1200" dirty="0"/>
                    </a:p>
                  </a:txBody>
                  <a:tcPr/>
                </a:tc>
                <a:tc>
                  <a:txBody>
                    <a:bodyPr/>
                    <a:lstStyle/>
                    <a:p>
                      <a:endParaRPr lang="en-US" sz="1200" dirty="0"/>
                    </a:p>
                  </a:txBody>
                  <a:tcPr/>
                </a:tc>
                <a:tc>
                  <a:txBody>
                    <a:bodyPr/>
                    <a:lstStyle/>
                    <a:p>
                      <a:r>
                        <a:rPr lang="en-US" sz="1200" dirty="0" smtClean="0"/>
                        <a:t>Global</a:t>
                      </a:r>
                      <a:endParaRPr lang="en-US" sz="1200" dirty="0"/>
                    </a:p>
                  </a:txBody>
                  <a:tcPr/>
                </a:tc>
                <a:tc>
                  <a:txBody>
                    <a:bodyPr/>
                    <a:lstStyle/>
                    <a:p>
                      <a:endParaRPr lang="en-US" sz="1200" dirty="0"/>
                    </a:p>
                  </a:txBody>
                  <a:tcPr/>
                </a:tc>
              </a:tr>
              <a:tr h="370840">
                <a:tc>
                  <a:txBody>
                    <a:bodyPr/>
                    <a:lstStyle/>
                    <a:p>
                      <a:r>
                        <a:rPr lang="en-US" sz="1200" dirty="0" smtClean="0"/>
                        <a:t>Competitive</a:t>
                      </a:r>
                      <a:r>
                        <a:rPr lang="en-US" sz="1200" baseline="0" dirty="0" smtClean="0"/>
                        <a:t> Advantage</a:t>
                      </a:r>
                      <a:endParaRPr lang="en-US" sz="1200" dirty="0"/>
                    </a:p>
                  </a:txBody>
                  <a:tcPr/>
                </a:tc>
                <a:tc>
                  <a:txBody>
                    <a:bodyPr/>
                    <a:lstStyle/>
                    <a:p>
                      <a:r>
                        <a:rPr lang="en-US" sz="1200" dirty="0" smtClean="0"/>
                        <a:t>Economy</a:t>
                      </a:r>
                      <a:r>
                        <a:rPr lang="en-US" sz="1200" baseline="0" dirty="0" smtClean="0"/>
                        <a:t> of Scale</a:t>
                      </a:r>
                      <a:endParaRPr lang="en-US" sz="1200" dirty="0"/>
                    </a:p>
                  </a:txBody>
                  <a:tcPr/>
                </a:tc>
                <a:tc>
                  <a:txBody>
                    <a:bodyPr/>
                    <a:lstStyle/>
                    <a:p>
                      <a:endParaRPr lang="en-US" sz="1200" dirty="0"/>
                    </a:p>
                  </a:txBody>
                  <a:tcPr/>
                </a:tc>
                <a:tc>
                  <a:txBody>
                    <a:bodyPr/>
                    <a:lstStyle/>
                    <a:p>
                      <a:r>
                        <a:rPr lang="en-US" sz="1200" dirty="0" smtClean="0"/>
                        <a:t>Economy of Scope</a:t>
                      </a:r>
                      <a:endParaRPr lang="en-US" sz="1200" dirty="0"/>
                    </a:p>
                  </a:txBody>
                  <a:tcPr/>
                </a:tc>
                <a:tc>
                  <a:txBody>
                    <a:bodyPr/>
                    <a:lstStyle/>
                    <a:p>
                      <a:endParaRPr lang="en-US" sz="1200" dirty="0"/>
                    </a:p>
                  </a:txBody>
                  <a:tcPr/>
                </a:tc>
                <a:tc>
                  <a:txBody>
                    <a:bodyPr/>
                    <a:lstStyle/>
                    <a:p>
                      <a:r>
                        <a:rPr lang="en-US" sz="1200" dirty="0" smtClean="0"/>
                        <a:t>Economy of Expertise</a:t>
                      </a:r>
                      <a:endParaRPr lang="en-US" sz="1200" dirty="0"/>
                    </a:p>
                  </a:txBody>
                  <a:tcPr/>
                </a:tc>
                <a:tc>
                  <a:txBody>
                    <a:bodyPr/>
                    <a:lstStyle/>
                    <a:p>
                      <a:endParaRPr lang="en-US" sz="1200" dirty="0"/>
                    </a:p>
                  </a:txBody>
                  <a:tcPr/>
                </a:tc>
                <a:tc>
                  <a:txBody>
                    <a:bodyPr/>
                    <a:lstStyle/>
                    <a:p>
                      <a:r>
                        <a:rPr lang="en-US" sz="1200" dirty="0" smtClean="0"/>
                        <a:t>Economy of Convergence</a:t>
                      </a:r>
                      <a:endParaRPr lang="en-US" sz="1200" dirty="0"/>
                    </a:p>
                  </a:txBody>
                  <a:tcPr/>
                </a:tc>
              </a:tr>
              <a:tr h="370840">
                <a:tc>
                  <a:txBody>
                    <a:bodyPr/>
                    <a:lstStyle/>
                    <a:p>
                      <a:r>
                        <a:rPr lang="en-US" sz="1200" dirty="0" smtClean="0"/>
                        <a:t>Primary Focus</a:t>
                      </a:r>
                      <a:endParaRPr lang="en-US" sz="1200" dirty="0"/>
                    </a:p>
                  </a:txBody>
                  <a:tcPr/>
                </a:tc>
                <a:tc>
                  <a:txBody>
                    <a:bodyPr/>
                    <a:lstStyle/>
                    <a:p>
                      <a:endParaRPr lang="en-US" sz="1200" dirty="0"/>
                    </a:p>
                  </a:txBody>
                  <a:tcPr/>
                </a:tc>
                <a:tc>
                  <a:txBody>
                    <a:bodyPr/>
                    <a:lstStyle/>
                    <a:p>
                      <a:r>
                        <a:rPr lang="en-US" sz="1200" dirty="0" smtClean="0"/>
                        <a:t>EXPLOITATION</a:t>
                      </a:r>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r>
                        <a:rPr lang="en-US" sz="1200" dirty="0" smtClean="0"/>
                        <a:t>EXPLORATION</a:t>
                      </a:r>
                      <a:endParaRPr lang="en-US" sz="1200" dirty="0"/>
                    </a:p>
                  </a:txBody>
                  <a:tcPr/>
                </a:tc>
                <a:tc>
                  <a:txBody>
                    <a:bodyPr/>
                    <a:lstStyle/>
                    <a:p>
                      <a:endParaRPr lang="en-US" sz="1200" dirty="0"/>
                    </a:p>
                  </a:txBody>
                  <a:tcPr/>
                </a:tc>
              </a:tr>
              <a:tr h="370840">
                <a:tc>
                  <a:txBody>
                    <a:bodyPr/>
                    <a:lstStyle/>
                    <a:p>
                      <a:r>
                        <a:rPr lang="en-US" sz="1200" dirty="0" smtClean="0"/>
                        <a:t>Convergence</a:t>
                      </a:r>
                      <a:endParaRPr lang="en-US" sz="1200" dirty="0"/>
                    </a:p>
                  </a:txBody>
                  <a:tcPr/>
                </a:tc>
                <a:tc>
                  <a:txBody>
                    <a:bodyPr/>
                    <a:lstStyle/>
                    <a:p>
                      <a:r>
                        <a:rPr lang="en-US" sz="1200" dirty="0" smtClean="0"/>
                        <a:t>Components/Products</a:t>
                      </a:r>
                      <a:endParaRPr lang="en-US" sz="1200" dirty="0"/>
                    </a:p>
                  </a:txBody>
                  <a:tcPr/>
                </a:tc>
                <a:tc>
                  <a:txBody>
                    <a:bodyPr/>
                    <a:lstStyle/>
                    <a:p>
                      <a:r>
                        <a:rPr lang="en-US" sz="1200" dirty="0" smtClean="0"/>
                        <a:t>Functions</a:t>
                      </a:r>
                      <a:endParaRPr lang="en-US" sz="1200" dirty="0"/>
                    </a:p>
                  </a:txBody>
                  <a:tcPr/>
                </a:tc>
                <a:tc>
                  <a:txBody>
                    <a:bodyPr/>
                    <a:lstStyle/>
                    <a:p>
                      <a:r>
                        <a:rPr lang="en-US" sz="1200" dirty="0" smtClean="0"/>
                        <a:t>Organizations</a:t>
                      </a:r>
                      <a:endParaRPr lang="en-US" sz="1200" dirty="0"/>
                    </a:p>
                  </a:txBody>
                  <a:tcPr/>
                </a:tc>
                <a:tc>
                  <a:txBody>
                    <a:bodyPr/>
                    <a:lstStyle/>
                    <a:p>
                      <a:r>
                        <a:rPr lang="en-US" sz="1200" dirty="0" smtClean="0"/>
                        <a:t>Technology</a:t>
                      </a:r>
                      <a:endParaRPr lang="en-US" sz="1200" dirty="0"/>
                    </a:p>
                  </a:txBody>
                  <a:tcPr/>
                </a:tc>
                <a:tc>
                  <a:txBody>
                    <a:bodyPr/>
                    <a:lstStyle/>
                    <a:p>
                      <a:r>
                        <a:rPr lang="en-US" sz="1200" dirty="0" smtClean="0"/>
                        <a:t>Industries</a:t>
                      </a:r>
                      <a:endParaRPr lang="en-US" sz="1200" dirty="0"/>
                    </a:p>
                  </a:txBody>
                  <a:tcPr/>
                </a:tc>
                <a:tc>
                  <a:txBody>
                    <a:bodyPr/>
                    <a:lstStyle/>
                    <a:p>
                      <a:r>
                        <a:rPr lang="en-US" sz="1200" dirty="0" smtClean="0"/>
                        <a:t>Bio-artificial</a:t>
                      </a:r>
                      <a:r>
                        <a:rPr lang="en-US" sz="1200" baseline="0" dirty="0" smtClean="0"/>
                        <a:t> systems</a:t>
                      </a:r>
                      <a:endParaRPr lang="en-US" sz="1200" dirty="0"/>
                    </a:p>
                  </a:txBody>
                  <a:tcPr/>
                </a:tc>
                <a:tc>
                  <a:txBody>
                    <a:bodyPr/>
                    <a:lstStyle/>
                    <a:p>
                      <a:r>
                        <a:rPr lang="en-US" sz="1200" dirty="0" smtClean="0"/>
                        <a:t>Economies</a:t>
                      </a:r>
                      <a:endParaRPr lang="en-US" sz="1200" dirty="0"/>
                    </a:p>
                  </a:txBody>
                  <a:tcPr/>
                </a:tc>
              </a:tr>
            </a:tbl>
          </a:graphicData>
        </a:graphic>
      </p:graphicFrame>
    </p:spTree>
    <p:extLst>
      <p:ext uri="{BB962C8B-B14F-4D97-AF65-F5344CB8AC3E}">
        <p14:creationId xmlns:p14="http://schemas.microsoft.com/office/powerpoint/2010/main" val="27835015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Evolution &amp; Organizational Innovation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37414029"/>
              </p:ext>
            </p:extLst>
          </p:nvPr>
        </p:nvGraphicFramePr>
        <p:xfrm>
          <a:off x="457200" y="1600200"/>
          <a:ext cx="8229600" cy="3566160"/>
        </p:xfrm>
        <a:graphic>
          <a:graphicData uri="http://schemas.openxmlformats.org/drawingml/2006/table">
            <a:tbl>
              <a:tblPr firstRow="1" bandRow="1">
                <a:tableStyleId>{5C22544A-7EE6-4342-B048-85BDC9FD1C3A}</a:tableStyleId>
              </a:tblPr>
              <a:tblGrid>
                <a:gridCol w="1066800"/>
                <a:gridCol w="2971800"/>
                <a:gridCol w="4191000"/>
              </a:tblGrid>
              <a:tr h="370840">
                <a:tc>
                  <a:txBody>
                    <a:bodyPr/>
                    <a:lstStyle/>
                    <a:p>
                      <a:r>
                        <a:rPr lang="en-US" sz="2400" dirty="0" smtClean="0"/>
                        <a:t>LEVEL</a:t>
                      </a:r>
                      <a:endParaRPr lang="en-US" sz="2400" dirty="0"/>
                    </a:p>
                  </a:txBody>
                  <a:tcPr/>
                </a:tc>
                <a:tc>
                  <a:txBody>
                    <a:bodyPr/>
                    <a:lstStyle/>
                    <a:p>
                      <a:r>
                        <a:rPr lang="en-US" sz="2400" dirty="0" smtClean="0"/>
                        <a:t>CONVERGENCE LEVEL</a:t>
                      </a:r>
                      <a:endParaRPr lang="en-US" sz="2400" dirty="0"/>
                    </a:p>
                  </a:txBody>
                  <a:tcPr/>
                </a:tc>
                <a:tc>
                  <a:txBody>
                    <a:bodyPr/>
                    <a:lstStyle/>
                    <a:p>
                      <a:r>
                        <a:rPr lang="en-US" sz="2400" dirty="0" smtClean="0"/>
                        <a:t>PURPOSE</a:t>
                      </a:r>
                      <a:endParaRPr lang="en-US" sz="2400" dirty="0"/>
                    </a:p>
                  </a:txBody>
                  <a:tcPr/>
                </a:tc>
              </a:tr>
              <a:tr h="370840">
                <a:tc>
                  <a:txBody>
                    <a:bodyPr/>
                    <a:lstStyle/>
                    <a:p>
                      <a:r>
                        <a:rPr lang="en-US" sz="2400" dirty="0" smtClean="0"/>
                        <a:t>1</a:t>
                      </a:r>
                      <a:endParaRPr lang="en-US" sz="2400" dirty="0"/>
                    </a:p>
                  </a:txBody>
                  <a:tcPr/>
                </a:tc>
                <a:tc>
                  <a:txBody>
                    <a:bodyPr/>
                    <a:lstStyle/>
                    <a:p>
                      <a:r>
                        <a:rPr lang="en-US" sz="2400" dirty="0" smtClean="0"/>
                        <a:t>Component/Product</a:t>
                      </a:r>
                      <a:endParaRPr lang="en-US" sz="2400" dirty="0"/>
                    </a:p>
                  </a:txBody>
                  <a:tcPr/>
                </a:tc>
                <a:tc>
                  <a:txBody>
                    <a:bodyPr/>
                    <a:lstStyle/>
                    <a:p>
                      <a:r>
                        <a:rPr lang="en-US" sz="2400" dirty="0" smtClean="0"/>
                        <a:t>Product/Service innovation</a:t>
                      </a:r>
                      <a:endParaRPr lang="en-US" sz="2400" dirty="0"/>
                    </a:p>
                  </a:txBody>
                  <a:tcPr/>
                </a:tc>
              </a:tr>
              <a:tr h="370840">
                <a:tc>
                  <a:txBody>
                    <a:bodyPr/>
                    <a:lstStyle/>
                    <a:p>
                      <a:r>
                        <a:rPr lang="en-US" sz="2400" dirty="0" smtClean="0"/>
                        <a:t>2</a:t>
                      </a:r>
                      <a:endParaRPr lang="en-US" sz="2400" dirty="0"/>
                    </a:p>
                  </a:txBody>
                  <a:tcPr/>
                </a:tc>
                <a:tc>
                  <a:txBody>
                    <a:bodyPr/>
                    <a:lstStyle/>
                    <a:p>
                      <a:r>
                        <a:rPr lang="en-US" sz="2400" dirty="0" smtClean="0"/>
                        <a:t>Functional</a:t>
                      </a:r>
                      <a:endParaRPr lang="en-US" sz="2400" dirty="0"/>
                    </a:p>
                  </a:txBody>
                  <a:tcPr/>
                </a:tc>
                <a:tc>
                  <a:txBody>
                    <a:bodyPr/>
                    <a:lstStyle/>
                    <a:p>
                      <a:r>
                        <a:rPr lang="en-US" sz="2400" dirty="0" smtClean="0"/>
                        <a:t>Process innovation</a:t>
                      </a:r>
                      <a:endParaRPr lang="en-US" sz="2400" dirty="0"/>
                    </a:p>
                  </a:txBody>
                  <a:tcPr/>
                </a:tc>
              </a:tr>
              <a:tr h="370840">
                <a:tc>
                  <a:txBody>
                    <a:bodyPr/>
                    <a:lstStyle/>
                    <a:p>
                      <a:r>
                        <a:rPr lang="en-US" sz="2400" dirty="0" smtClean="0"/>
                        <a:t>3</a:t>
                      </a:r>
                      <a:endParaRPr lang="en-US" sz="2400" dirty="0"/>
                    </a:p>
                  </a:txBody>
                  <a:tcPr/>
                </a:tc>
                <a:tc>
                  <a:txBody>
                    <a:bodyPr/>
                    <a:lstStyle/>
                    <a:p>
                      <a:r>
                        <a:rPr lang="en-US" sz="2400" dirty="0" smtClean="0"/>
                        <a:t>Organizational</a:t>
                      </a:r>
                      <a:endParaRPr lang="en-US" sz="2400" dirty="0"/>
                    </a:p>
                  </a:txBody>
                  <a:tcPr/>
                </a:tc>
                <a:tc>
                  <a:txBody>
                    <a:bodyPr/>
                    <a:lstStyle/>
                    <a:p>
                      <a:r>
                        <a:rPr lang="en-US" sz="2400" dirty="0" smtClean="0"/>
                        <a:t>Value chain innovation</a:t>
                      </a:r>
                      <a:endParaRPr lang="en-US" sz="2400" dirty="0"/>
                    </a:p>
                  </a:txBody>
                  <a:tcPr/>
                </a:tc>
              </a:tr>
              <a:tr h="370840">
                <a:tc>
                  <a:txBody>
                    <a:bodyPr/>
                    <a:lstStyle/>
                    <a:p>
                      <a:r>
                        <a:rPr lang="en-US" sz="2400" dirty="0" smtClean="0"/>
                        <a:t>4</a:t>
                      </a:r>
                      <a:endParaRPr lang="en-US" sz="2400" dirty="0"/>
                    </a:p>
                  </a:txBody>
                  <a:tcPr/>
                </a:tc>
                <a:tc>
                  <a:txBody>
                    <a:bodyPr/>
                    <a:lstStyle/>
                    <a:p>
                      <a:r>
                        <a:rPr lang="en-US" sz="2400" dirty="0" smtClean="0"/>
                        <a:t>Technology</a:t>
                      </a:r>
                      <a:endParaRPr lang="en-US" sz="2400" dirty="0"/>
                    </a:p>
                  </a:txBody>
                  <a:tcPr/>
                </a:tc>
                <a:tc>
                  <a:txBody>
                    <a:bodyPr/>
                    <a:lstStyle/>
                    <a:p>
                      <a:r>
                        <a:rPr lang="en-US" sz="2400" dirty="0" smtClean="0"/>
                        <a:t>Technology value</a:t>
                      </a:r>
                      <a:r>
                        <a:rPr lang="en-US" sz="2400" baseline="0" dirty="0" smtClean="0"/>
                        <a:t> innovation</a:t>
                      </a:r>
                      <a:endParaRPr lang="en-US" sz="2400" dirty="0"/>
                    </a:p>
                  </a:txBody>
                  <a:tcPr/>
                </a:tc>
              </a:tr>
              <a:tr h="370840">
                <a:tc>
                  <a:txBody>
                    <a:bodyPr/>
                    <a:lstStyle/>
                    <a:p>
                      <a:r>
                        <a:rPr lang="en-US" sz="2400" dirty="0" smtClean="0"/>
                        <a:t>5</a:t>
                      </a:r>
                      <a:endParaRPr lang="en-US" sz="2400" dirty="0"/>
                    </a:p>
                  </a:txBody>
                  <a:tcPr/>
                </a:tc>
                <a:tc>
                  <a:txBody>
                    <a:bodyPr/>
                    <a:lstStyle/>
                    <a:p>
                      <a:r>
                        <a:rPr lang="en-US" sz="2400" dirty="0" smtClean="0"/>
                        <a:t>Industry</a:t>
                      </a:r>
                      <a:endParaRPr lang="en-US" sz="2400" dirty="0"/>
                    </a:p>
                  </a:txBody>
                  <a:tcPr/>
                </a:tc>
                <a:tc>
                  <a:txBody>
                    <a:bodyPr/>
                    <a:lstStyle/>
                    <a:p>
                      <a:r>
                        <a:rPr lang="en-US" sz="2400" dirty="0" smtClean="0"/>
                        <a:t>New industries</a:t>
                      </a:r>
                    </a:p>
                    <a:p>
                      <a:r>
                        <a:rPr lang="en-US" sz="2400" dirty="0" smtClean="0"/>
                        <a:t>Customer value innovation</a:t>
                      </a:r>
                      <a:endParaRPr lang="en-US" sz="2400" dirty="0"/>
                    </a:p>
                  </a:txBody>
                  <a:tcPr/>
                </a:tc>
              </a:tr>
              <a:tr h="370840">
                <a:tc>
                  <a:txBody>
                    <a:bodyPr/>
                    <a:lstStyle/>
                    <a:p>
                      <a:r>
                        <a:rPr lang="en-US" sz="2400" dirty="0" smtClean="0"/>
                        <a:t>6</a:t>
                      </a:r>
                      <a:endParaRPr lang="en-US" sz="2400" dirty="0"/>
                    </a:p>
                  </a:txBody>
                  <a:tcPr/>
                </a:tc>
                <a:tc>
                  <a:txBody>
                    <a:bodyPr/>
                    <a:lstStyle/>
                    <a:p>
                      <a:r>
                        <a:rPr lang="en-US" sz="2400" dirty="0" smtClean="0"/>
                        <a:t>Bio-Artificial</a:t>
                      </a:r>
                      <a:endParaRPr lang="en-US" sz="2400" dirty="0"/>
                    </a:p>
                  </a:txBody>
                  <a:tcPr/>
                </a:tc>
                <a:tc>
                  <a:txBody>
                    <a:bodyPr/>
                    <a:lstStyle/>
                    <a:p>
                      <a:r>
                        <a:rPr lang="en-US" sz="2400" dirty="0" smtClean="0"/>
                        <a:t>Molecular</a:t>
                      </a:r>
                      <a:r>
                        <a:rPr lang="en-US" sz="2400" baseline="0" dirty="0" smtClean="0"/>
                        <a:t> economy</a:t>
                      </a:r>
                      <a:endParaRPr lang="en-US" sz="2400" dirty="0"/>
                    </a:p>
                  </a:txBody>
                  <a:tcPr/>
                </a:tc>
              </a:tr>
            </a:tbl>
          </a:graphicData>
        </a:graphic>
      </p:graphicFrame>
    </p:spTree>
    <p:extLst>
      <p:ext uri="{BB962C8B-B14F-4D97-AF65-F5344CB8AC3E}">
        <p14:creationId xmlns:p14="http://schemas.microsoft.com/office/powerpoint/2010/main" val="3253250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Products/Processes</a:t>
            </a:r>
            <a:endParaRPr lang="en-US" dirty="0"/>
          </a:p>
        </p:txBody>
      </p:sp>
      <p:sp>
        <p:nvSpPr>
          <p:cNvPr id="3" name="Content Placeholder 2"/>
          <p:cNvSpPr>
            <a:spLocks noGrp="1"/>
          </p:cNvSpPr>
          <p:nvPr>
            <p:ph idx="1"/>
          </p:nvPr>
        </p:nvSpPr>
        <p:spPr/>
        <p:txBody>
          <a:bodyPr/>
          <a:lstStyle/>
          <a:p>
            <a:r>
              <a:rPr lang="en-US" b="1" dirty="0" smtClean="0">
                <a:solidFill>
                  <a:srgbClr val="FF0000"/>
                </a:solidFill>
              </a:rPr>
              <a:t>Component/Product convergence</a:t>
            </a:r>
          </a:p>
          <a:p>
            <a:pPr lvl="1"/>
            <a:r>
              <a:rPr lang="en-US" dirty="0" err="1" smtClean="0"/>
              <a:t>iPad</a:t>
            </a:r>
            <a:r>
              <a:rPr lang="en-US" dirty="0" smtClean="0"/>
              <a:t>, Smartphone</a:t>
            </a:r>
          </a:p>
          <a:p>
            <a:r>
              <a:rPr lang="en-US" b="1" dirty="0" smtClean="0">
                <a:solidFill>
                  <a:srgbClr val="FF0000"/>
                </a:solidFill>
              </a:rPr>
              <a:t>Functional convergence</a:t>
            </a:r>
          </a:p>
          <a:p>
            <a:pPr lvl="1"/>
            <a:r>
              <a:rPr lang="en-US" dirty="0" smtClean="0"/>
              <a:t>BPR</a:t>
            </a:r>
          </a:p>
          <a:p>
            <a:pPr lvl="1"/>
            <a:r>
              <a:rPr lang="en-US" dirty="0" smtClean="0"/>
              <a:t>Matrix organization</a:t>
            </a:r>
          </a:p>
          <a:p>
            <a:pPr lvl="1"/>
            <a:r>
              <a:rPr lang="en-US" dirty="0" smtClean="0"/>
              <a:t>Temporary supply chain linkages</a:t>
            </a:r>
            <a:endParaRPr lang="en-US" dirty="0"/>
          </a:p>
        </p:txBody>
      </p:sp>
    </p:spTree>
    <p:extLst>
      <p:ext uri="{BB962C8B-B14F-4D97-AF65-F5344CB8AC3E}">
        <p14:creationId xmlns:p14="http://schemas.microsoft.com/office/powerpoint/2010/main" val="1216931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E-Globalization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Develop Corporate Global Mindset</a:t>
            </a:r>
          </a:p>
          <a:p>
            <a:r>
              <a:rPr lang="en-US" dirty="0" smtClean="0"/>
              <a:t>Build Global Competitive Advantage</a:t>
            </a:r>
          </a:p>
          <a:p>
            <a:pPr lvl="1"/>
            <a:r>
              <a:rPr lang="en-US" b="1" dirty="0" smtClean="0">
                <a:solidFill>
                  <a:srgbClr val="0070C0"/>
                </a:solidFill>
              </a:rPr>
              <a:t>AGGREGATION</a:t>
            </a:r>
          </a:p>
          <a:p>
            <a:pPr lvl="2"/>
            <a:r>
              <a:rPr lang="en-US" dirty="0" smtClean="0"/>
              <a:t>Seek economies of scale &amp; scope</a:t>
            </a:r>
          </a:p>
          <a:p>
            <a:pPr lvl="2"/>
            <a:r>
              <a:rPr lang="en-US" dirty="0" smtClean="0"/>
              <a:t>McDonalds, IBM, Microsoft</a:t>
            </a:r>
          </a:p>
          <a:p>
            <a:pPr lvl="1"/>
            <a:r>
              <a:rPr lang="en-US" b="1" dirty="0" smtClean="0">
                <a:solidFill>
                  <a:srgbClr val="0070C0"/>
                </a:solidFill>
              </a:rPr>
              <a:t>ADAPTATION</a:t>
            </a:r>
          </a:p>
          <a:p>
            <a:pPr lvl="2"/>
            <a:r>
              <a:rPr lang="en-US" dirty="0" smtClean="0"/>
              <a:t>Maximize local relevance</a:t>
            </a:r>
          </a:p>
          <a:p>
            <a:pPr lvl="3"/>
            <a:r>
              <a:rPr lang="en-US" dirty="0" smtClean="0"/>
              <a:t>Mini-IBMs by country, Google China</a:t>
            </a:r>
          </a:p>
          <a:p>
            <a:pPr lvl="1"/>
            <a:r>
              <a:rPr lang="en-US" b="1" dirty="0" smtClean="0">
                <a:solidFill>
                  <a:srgbClr val="0070C0"/>
                </a:solidFill>
              </a:rPr>
              <a:t>ARBITRAGE</a:t>
            </a:r>
          </a:p>
          <a:p>
            <a:pPr lvl="2"/>
            <a:r>
              <a:rPr lang="en-US" dirty="0" smtClean="0"/>
              <a:t>Exploit differences in national, regional markets</a:t>
            </a:r>
          </a:p>
          <a:p>
            <a:pPr lvl="3"/>
            <a:r>
              <a:rPr lang="en-US" dirty="0" smtClean="0"/>
              <a:t>US Headquarters-Chinese factories-Indian call centers-US retail</a:t>
            </a:r>
          </a:p>
          <a:p>
            <a:pPr lvl="3"/>
            <a:r>
              <a:rPr lang="en-US" b="1" dirty="0" smtClean="0">
                <a:solidFill>
                  <a:srgbClr val="FF0000"/>
                </a:solidFill>
              </a:rPr>
              <a:t>Organizational convergence</a:t>
            </a:r>
          </a:p>
        </p:txBody>
      </p:sp>
    </p:spTree>
    <p:extLst>
      <p:ext uri="{BB962C8B-B14F-4D97-AF65-F5344CB8AC3E}">
        <p14:creationId xmlns:p14="http://schemas.microsoft.com/office/powerpoint/2010/main" val="4631537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Technology Convergence</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b="1" dirty="0" smtClean="0">
                <a:solidFill>
                  <a:srgbClr val="0070C0"/>
                </a:solidFill>
              </a:rPr>
              <a:t>BIOTECHNOLOGY</a:t>
            </a:r>
          </a:p>
          <a:p>
            <a:pPr lvl="1"/>
            <a:r>
              <a:rPr lang="en-US" dirty="0" smtClean="0"/>
              <a:t>Drugs – convergence of pharmaceuticals, agriculture, chemical</a:t>
            </a:r>
          </a:p>
          <a:p>
            <a:pPr lvl="1"/>
            <a:r>
              <a:rPr lang="en-US" dirty="0" smtClean="0"/>
              <a:t>Neural technology – convergence of biology, computer technology</a:t>
            </a:r>
          </a:p>
          <a:p>
            <a:pPr lvl="1"/>
            <a:r>
              <a:rPr lang="en-US" dirty="0" smtClean="0"/>
              <a:t>MRI/PET scanning – convergence of engineering, biology</a:t>
            </a:r>
          </a:p>
          <a:p>
            <a:r>
              <a:rPr lang="en-US" b="1" dirty="0" smtClean="0">
                <a:solidFill>
                  <a:srgbClr val="0070C0"/>
                </a:solidFill>
              </a:rPr>
              <a:t>NEURAL SCIENCE</a:t>
            </a:r>
          </a:p>
          <a:p>
            <a:r>
              <a:rPr lang="en-US" b="1" dirty="0" smtClean="0">
                <a:solidFill>
                  <a:srgbClr val="0070C0"/>
                </a:solidFill>
              </a:rPr>
              <a:t>NANOTECHNOLOGY</a:t>
            </a:r>
          </a:p>
          <a:p>
            <a:r>
              <a:rPr lang="en-US" dirty="0" smtClean="0"/>
              <a:t>Evidence:</a:t>
            </a:r>
          </a:p>
          <a:p>
            <a:pPr lvl="1"/>
            <a:r>
              <a:rPr lang="en-US" dirty="0" smtClean="0"/>
              <a:t>Cell phones – convergence of internet access, music, photography, telecommunications</a:t>
            </a:r>
          </a:p>
          <a:p>
            <a:pPr lvl="1"/>
            <a:r>
              <a:rPr lang="en-US" dirty="0" err="1" smtClean="0"/>
              <a:t>Microelectromechanical</a:t>
            </a:r>
            <a:r>
              <a:rPr lang="en-US" dirty="0" smtClean="0"/>
              <a:t> systems (MEMS)</a:t>
            </a:r>
            <a:endParaRPr lang="en-US" dirty="0"/>
          </a:p>
        </p:txBody>
      </p:sp>
      <p:pic>
        <p:nvPicPr>
          <p:cNvPr id="4098" name="Picture 2" descr="C:\Documents and Settings\dolson3\Local Settings\Temporary Internet Files\Content.IE5\GCW130YO\MC900442135[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15025" y="3781425"/>
            <a:ext cx="1095375" cy="1095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8189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Industry Convergence</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Two or more previously distinct industries become direct competitors or cooperators</a:t>
            </a:r>
          </a:p>
          <a:p>
            <a:pPr lvl="2"/>
            <a:r>
              <a:rPr lang="en-US" dirty="0" smtClean="0"/>
              <a:t>Apple vs. music distributes</a:t>
            </a:r>
          </a:p>
          <a:p>
            <a:pPr lvl="2"/>
            <a:r>
              <a:rPr lang="en-US" dirty="0" smtClean="0"/>
              <a:t>Walt Disney – travel convention</a:t>
            </a:r>
          </a:p>
          <a:p>
            <a:pPr lvl="1"/>
            <a:r>
              <a:rPr lang="en-US" b="1" dirty="0" smtClean="0">
                <a:solidFill>
                  <a:srgbClr val="0070C0"/>
                </a:solidFill>
              </a:rPr>
              <a:t>FUNCTIONAL</a:t>
            </a:r>
          </a:p>
          <a:p>
            <a:pPr lvl="2"/>
            <a:r>
              <a:rPr lang="en-US" dirty="0" smtClean="0"/>
              <a:t>Products of 2 industries linked</a:t>
            </a:r>
          </a:p>
          <a:p>
            <a:pPr lvl="3"/>
            <a:r>
              <a:rPr lang="en-US" dirty="0" smtClean="0"/>
              <a:t>PCs &amp; TV</a:t>
            </a:r>
          </a:p>
          <a:p>
            <a:pPr lvl="1"/>
            <a:r>
              <a:rPr lang="en-US" b="1" dirty="0" smtClean="0">
                <a:solidFill>
                  <a:srgbClr val="0070C0"/>
                </a:solidFill>
              </a:rPr>
              <a:t>COMPLEMENTARY</a:t>
            </a:r>
          </a:p>
          <a:p>
            <a:pPr lvl="2"/>
            <a:r>
              <a:rPr lang="en-US" dirty="0" smtClean="0"/>
              <a:t>Multiple objects of value from 1 location</a:t>
            </a:r>
          </a:p>
          <a:p>
            <a:pPr lvl="3"/>
            <a:r>
              <a:rPr lang="en-US" dirty="0" smtClean="0"/>
              <a:t>Travel &amp; lodging (air tickets &amp; hotel rooms, rental cars)</a:t>
            </a:r>
          </a:p>
          <a:p>
            <a:pPr lvl="3"/>
            <a:r>
              <a:rPr lang="en-US" dirty="0" smtClean="0"/>
              <a:t>Commercial &amp; Investment banking (post-Glass-</a:t>
            </a:r>
            <a:r>
              <a:rPr lang="en-US" dirty="0" err="1" smtClean="0"/>
              <a:t>Steagall</a:t>
            </a:r>
            <a:r>
              <a:rPr lang="en-US" dirty="0" smtClean="0"/>
              <a:t>)</a:t>
            </a:r>
            <a:endParaRPr lang="en-US" dirty="0"/>
          </a:p>
        </p:txBody>
      </p:sp>
      <p:pic>
        <p:nvPicPr>
          <p:cNvPr id="5122" name="Picture 2" descr="C:\Documents and Settings\dolson3\Local Settings\Temporary Internet Files\Content.IE5\CAD812NO\MC90033219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90580" y="3241141"/>
            <a:ext cx="1815220" cy="1635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0842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Convergence Examples</a:t>
            </a:r>
            <a:endParaRPr lang="en-US" dirty="0"/>
          </a:p>
        </p:txBody>
      </p:sp>
      <p:sp>
        <p:nvSpPr>
          <p:cNvPr id="3" name="Content Placeholder 2"/>
          <p:cNvSpPr>
            <a:spLocks noGrp="1"/>
          </p:cNvSpPr>
          <p:nvPr>
            <p:ph idx="1"/>
          </p:nvPr>
        </p:nvSpPr>
        <p:spPr/>
        <p:txBody>
          <a:bodyPr>
            <a:normAutofit lnSpcReduction="10000"/>
          </a:bodyPr>
          <a:lstStyle/>
          <a:p>
            <a:r>
              <a:rPr lang="en-US" dirty="0" smtClean="0"/>
              <a:t>News</a:t>
            </a:r>
          </a:p>
          <a:p>
            <a:pPr lvl="1"/>
            <a:r>
              <a:rPr lang="en-US" dirty="0" smtClean="0"/>
              <a:t>Newspapers – disappearing</a:t>
            </a:r>
          </a:p>
          <a:p>
            <a:pPr lvl="2"/>
            <a:r>
              <a:rPr lang="en-US" dirty="0" smtClean="0"/>
              <a:t>Network TV swamped by Cable Networks</a:t>
            </a:r>
          </a:p>
          <a:p>
            <a:pPr lvl="3"/>
            <a:r>
              <a:rPr lang="en-US" dirty="0" smtClean="0"/>
              <a:t>CNN, ESPN, </a:t>
            </a:r>
            <a:r>
              <a:rPr lang="en-US" dirty="0" err="1" smtClean="0"/>
              <a:t>directTV</a:t>
            </a:r>
            <a:endParaRPr lang="en-US" dirty="0" smtClean="0"/>
          </a:p>
          <a:p>
            <a:pPr lvl="1"/>
            <a:r>
              <a:rPr lang="en-US" dirty="0" smtClean="0"/>
              <a:t>Telecom</a:t>
            </a:r>
          </a:p>
          <a:p>
            <a:pPr lvl="2"/>
            <a:r>
              <a:rPr lang="en-US" dirty="0" smtClean="0"/>
              <a:t>AT&amp;T breakup</a:t>
            </a:r>
          </a:p>
          <a:p>
            <a:pPr lvl="1"/>
            <a:r>
              <a:rPr lang="en-US" dirty="0" smtClean="0"/>
              <a:t>EDUTAINMENT</a:t>
            </a:r>
          </a:p>
          <a:p>
            <a:pPr lvl="2"/>
            <a:r>
              <a:rPr lang="en-US" dirty="0" smtClean="0"/>
              <a:t>Education &amp; entertainment</a:t>
            </a:r>
          </a:p>
          <a:p>
            <a:pPr lvl="1"/>
            <a:r>
              <a:rPr lang="en-US" dirty="0" smtClean="0"/>
              <a:t>INFOTAINMENT</a:t>
            </a:r>
          </a:p>
          <a:p>
            <a:pPr lvl="2"/>
            <a:r>
              <a:rPr lang="en-US" dirty="0" smtClean="0"/>
              <a:t>Information &amp; entertainment</a:t>
            </a:r>
            <a:endParaRPr lang="en-US" dirty="0"/>
          </a:p>
        </p:txBody>
      </p:sp>
      <p:pic>
        <p:nvPicPr>
          <p:cNvPr id="6146" name="Picture 2" descr="C:\Documents and Settings\dolson3\Local Settings\Temporary Internet Files\Content.IE5\DJ5HCZP5\MC90038948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1132" y="1081430"/>
            <a:ext cx="1915668" cy="1585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0172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Biological &amp; Artificial System Convergence</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Application of </a:t>
            </a:r>
            <a:r>
              <a:rPr lang="en-US" dirty="0" err="1" smtClean="0"/>
              <a:t>microtechnology</a:t>
            </a:r>
            <a:r>
              <a:rPr lang="en-US" dirty="0" smtClean="0"/>
              <a:t> to business</a:t>
            </a:r>
          </a:p>
          <a:p>
            <a:pPr lvl="2"/>
            <a:r>
              <a:rPr lang="en-US" dirty="0" smtClean="0"/>
              <a:t>MINIATURIZAATION = computer chips, health care, gene splicing</a:t>
            </a:r>
          </a:p>
          <a:p>
            <a:pPr lvl="2"/>
            <a:r>
              <a:rPr lang="en-US" dirty="0" smtClean="0"/>
              <a:t>VISUALIZATION – X-ray, material chemistry</a:t>
            </a:r>
          </a:p>
          <a:p>
            <a:pPr lvl="2"/>
            <a:r>
              <a:rPr lang="en-US" dirty="0" smtClean="0"/>
              <a:t>MANIPULATION – virtual reality &amp; tactical feedback</a:t>
            </a:r>
          </a:p>
          <a:p>
            <a:pPr lvl="2"/>
            <a:r>
              <a:rPr lang="en-US" dirty="0" smtClean="0"/>
              <a:t>EVALUATION – partition test medium (genome project)</a:t>
            </a:r>
          </a:p>
          <a:p>
            <a:pPr lvl="1"/>
            <a:r>
              <a:rPr lang="en-US" dirty="0" smtClean="0"/>
              <a:t>Biotechnology</a:t>
            </a:r>
          </a:p>
          <a:p>
            <a:pPr lvl="2"/>
            <a:r>
              <a:rPr lang="en-US" dirty="0" smtClean="0"/>
              <a:t>Genetic modification – US/European debate</a:t>
            </a:r>
          </a:p>
          <a:p>
            <a:pPr lvl="1"/>
            <a:r>
              <a:rPr lang="en-US" dirty="0" smtClean="0"/>
              <a:t>Nanotechnology</a:t>
            </a:r>
          </a:p>
          <a:p>
            <a:pPr lvl="2"/>
            <a:r>
              <a:rPr lang="en-US" dirty="0" smtClean="0"/>
              <a:t>The science of the very small</a:t>
            </a:r>
          </a:p>
          <a:p>
            <a:r>
              <a:rPr lang="en-US" b="1" dirty="0" smtClean="0">
                <a:solidFill>
                  <a:srgbClr val="FF0000"/>
                </a:solidFill>
              </a:rPr>
              <a:t>SINGULARITY</a:t>
            </a:r>
          </a:p>
          <a:p>
            <a:pPr lvl="1"/>
            <a:r>
              <a:rPr lang="en-US" dirty="0" smtClean="0"/>
              <a:t>Ray Kurzweil (2005)</a:t>
            </a:r>
          </a:p>
          <a:p>
            <a:pPr lvl="1"/>
            <a:r>
              <a:rPr lang="en-US" dirty="0" smtClean="0"/>
              <a:t>Computers surpass human knowledge</a:t>
            </a:r>
            <a:endParaRPr lang="en-US" dirty="0"/>
          </a:p>
        </p:txBody>
      </p:sp>
      <p:pic>
        <p:nvPicPr>
          <p:cNvPr id="7170" name="Picture 2" descr="C:\Documents and Settings\dolson3\Local Settings\Temporary Internet Files\Content.IE5\0SVOMOK1\MC90043691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628" y="3429228"/>
            <a:ext cx="1828572" cy="1828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6866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en-US" sz="4000"/>
              <a:t>Ray Kurzweil	</a:t>
            </a:r>
            <a:br>
              <a:rPr lang="en-US" sz="4000"/>
            </a:br>
            <a:r>
              <a:rPr lang="en-US" sz="4000" i="1"/>
              <a:t>The Singularity is Near: When Humans Transcend Biology</a:t>
            </a:r>
            <a:r>
              <a:rPr lang="en-US" sz="4000"/>
              <a:t> </a:t>
            </a:r>
          </a:p>
        </p:txBody>
      </p:sp>
      <p:sp>
        <p:nvSpPr>
          <p:cNvPr id="2051" name="Rectangle 3"/>
          <p:cNvSpPr>
            <a:spLocks noGrp="1" noChangeArrowheads="1"/>
          </p:cNvSpPr>
          <p:nvPr>
            <p:ph type="subTitle" idx="1"/>
          </p:nvPr>
        </p:nvSpPr>
        <p:spPr/>
        <p:txBody>
          <a:bodyPr>
            <a:normAutofit lnSpcReduction="10000"/>
          </a:bodyPr>
          <a:lstStyle/>
          <a:p>
            <a:pPr>
              <a:lnSpc>
                <a:spcPct val="90000"/>
              </a:lnSpc>
            </a:pPr>
            <a:r>
              <a:rPr lang="en-US" sz="2400" dirty="0"/>
              <a:t>NY: Penguin Books, 2005</a:t>
            </a:r>
          </a:p>
          <a:p>
            <a:pPr>
              <a:lnSpc>
                <a:spcPct val="90000"/>
              </a:lnSpc>
            </a:pPr>
            <a:r>
              <a:rPr lang="en-US" sz="2400" dirty="0"/>
              <a:t>Singularity – future period when pace of technological change will be so strong that human life will be irreversibly </a:t>
            </a:r>
            <a:r>
              <a:rPr lang="en-US" sz="2400" dirty="0" smtClean="0"/>
              <a:t>transformed</a:t>
            </a:r>
          </a:p>
          <a:p>
            <a:pPr>
              <a:lnSpc>
                <a:spcPct val="90000"/>
              </a:lnSpc>
            </a:pPr>
            <a:r>
              <a:rPr lang="en-US" sz="2400" dirty="0" smtClean="0">
                <a:solidFill>
                  <a:srgbClr val="FF0000"/>
                </a:solidFill>
              </a:rPr>
              <a:t>When exponential crosses linear</a:t>
            </a:r>
            <a:r>
              <a:rPr lang="en-US" sz="2400" dirty="0" smtClean="0"/>
              <a:t> </a:t>
            </a:r>
            <a:endParaRPr lang="en-US" sz="24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Through </a:t>
            </a:r>
            <a:r>
              <a:rPr lang="en-US" smtClean="0"/>
              <a:t>Open Systems</a:t>
            </a:r>
            <a:endParaRPr lang="en-US"/>
          </a:p>
        </p:txBody>
      </p:sp>
      <p:sp>
        <p:nvSpPr>
          <p:cNvPr id="3" name="Content Placeholder 2"/>
          <p:cNvSpPr>
            <a:spLocks noGrp="1"/>
          </p:cNvSpPr>
          <p:nvPr>
            <p:ph idx="1"/>
          </p:nvPr>
        </p:nvSpPr>
        <p:spPr/>
        <p:txBody>
          <a:bodyPr/>
          <a:lstStyle/>
          <a:p>
            <a:r>
              <a:rPr lang="en-US" b="1" dirty="0" smtClean="0">
                <a:solidFill>
                  <a:srgbClr val="0070C0"/>
                </a:solidFill>
              </a:rPr>
              <a:t>Web 2.0</a:t>
            </a:r>
          </a:p>
          <a:p>
            <a:pPr lvl="1"/>
            <a:r>
              <a:rPr lang="en-US" dirty="0" smtClean="0"/>
              <a:t>Openness, participation, collaboration</a:t>
            </a:r>
          </a:p>
          <a:p>
            <a:r>
              <a:rPr lang="en-US" b="1" dirty="0" smtClean="0">
                <a:solidFill>
                  <a:srgbClr val="0070C0"/>
                </a:solidFill>
              </a:rPr>
              <a:t>Service oriented architecture</a:t>
            </a:r>
          </a:p>
          <a:p>
            <a:pPr lvl="1"/>
            <a:r>
              <a:rPr lang="en-US" dirty="0" smtClean="0"/>
              <a:t>Strategy to turn applications &amp; information sources from different organizations into SERVICES accessible via Web</a:t>
            </a:r>
          </a:p>
          <a:p>
            <a:pPr lvl="2"/>
            <a:r>
              <a:rPr lang="en-US" dirty="0" smtClean="0"/>
              <a:t>IBM: On Demand Business</a:t>
            </a:r>
          </a:p>
          <a:p>
            <a:pPr lvl="2"/>
            <a:r>
              <a:rPr lang="en-US" dirty="0" smtClean="0"/>
              <a:t>Hewlett-Packard: Adaptive Enterprise</a:t>
            </a:r>
          </a:p>
          <a:p>
            <a:pPr lvl="2"/>
            <a:r>
              <a:rPr lang="en-US" dirty="0" smtClean="0"/>
              <a:t>Dell: Blade computing</a:t>
            </a:r>
            <a:endParaRPr lang="en-US" dirty="0"/>
          </a:p>
        </p:txBody>
      </p:sp>
    </p:spTree>
    <p:extLst>
      <p:ext uri="{BB962C8B-B14F-4D97-AF65-F5344CB8AC3E}">
        <p14:creationId xmlns:p14="http://schemas.microsoft.com/office/powerpoint/2010/main" val="9795206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 &amp; New Products</a:t>
            </a:r>
            <a:endParaRPr lang="en-US" dirty="0"/>
          </a:p>
        </p:txBody>
      </p:sp>
      <p:sp>
        <p:nvSpPr>
          <p:cNvPr id="3" name="Content Placeholder 2"/>
          <p:cNvSpPr>
            <a:spLocks noGrp="1"/>
          </p:cNvSpPr>
          <p:nvPr>
            <p:ph idx="1"/>
          </p:nvPr>
        </p:nvSpPr>
        <p:spPr/>
        <p:txBody>
          <a:bodyPr>
            <a:normAutofit lnSpcReduction="10000"/>
          </a:bodyPr>
          <a:lstStyle/>
          <a:p>
            <a:r>
              <a:rPr lang="en-US" dirty="0" smtClean="0"/>
              <a:t>iPod</a:t>
            </a:r>
          </a:p>
          <a:p>
            <a:r>
              <a:rPr lang="en-US" dirty="0" smtClean="0"/>
              <a:t>Banking – </a:t>
            </a:r>
            <a:r>
              <a:rPr lang="en-US" dirty="0" err="1" smtClean="0"/>
              <a:t>Salesforce</a:t>
            </a:r>
            <a:endParaRPr lang="en-US" dirty="0" smtClean="0"/>
          </a:p>
          <a:p>
            <a:pPr lvl="1"/>
            <a:r>
              <a:rPr lang="en-US" dirty="0" smtClean="0"/>
              <a:t>Automate forecasting processes in CRM</a:t>
            </a:r>
          </a:p>
          <a:p>
            <a:pPr lvl="1"/>
            <a:r>
              <a:rPr lang="en-US" dirty="0" smtClean="0"/>
              <a:t>Provide open but secure system</a:t>
            </a:r>
          </a:p>
          <a:p>
            <a:r>
              <a:rPr lang="en-US" dirty="0" smtClean="0"/>
              <a:t>Bank of the West</a:t>
            </a:r>
          </a:p>
          <a:p>
            <a:pPr lvl="1"/>
            <a:r>
              <a:rPr lang="en-US" dirty="0" smtClean="0"/>
              <a:t>Enabled access to software to better identify seasonal traffic</a:t>
            </a:r>
          </a:p>
          <a:p>
            <a:r>
              <a:rPr lang="en-US" dirty="0" smtClean="0"/>
              <a:t>Wal-Mart</a:t>
            </a:r>
          </a:p>
          <a:p>
            <a:pPr lvl="1"/>
            <a:r>
              <a:rPr lang="en-US" dirty="0" smtClean="0"/>
              <a:t>RFID linkage</a:t>
            </a:r>
            <a:endParaRPr lang="en-US" dirty="0"/>
          </a:p>
        </p:txBody>
      </p:sp>
      <p:pic>
        <p:nvPicPr>
          <p:cNvPr id="10242" name="Picture 2" descr="C:\Documents and Settings\dolson3\Local Settings\Temporary Internet Files\Content.IE5\DVXOZ5RT\MC90044716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1219200"/>
            <a:ext cx="1891004"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28837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solidFill>
                  <a:srgbClr val="0070C0"/>
                </a:solidFill>
              </a:rPr>
              <a:t>Open Source Development</a:t>
            </a:r>
          </a:p>
        </p:txBody>
      </p:sp>
      <p:sp>
        <p:nvSpPr>
          <p:cNvPr id="3" name="Content Placeholder 2"/>
          <p:cNvSpPr>
            <a:spLocks noGrp="1"/>
          </p:cNvSpPr>
          <p:nvPr>
            <p:ph idx="1"/>
          </p:nvPr>
        </p:nvSpPr>
        <p:spPr/>
        <p:txBody>
          <a:bodyPr rtlCol="0">
            <a:normAutofit lnSpcReduction="10000"/>
          </a:bodyPr>
          <a:lstStyle/>
          <a:p>
            <a:pPr marL="0" indent="0" fontAlgn="auto">
              <a:spcAft>
                <a:spcPts val="0"/>
              </a:spcAft>
              <a:buFont typeface="Arial" pitchFamily="34" charset="0"/>
              <a:buNone/>
              <a:defRPr/>
            </a:pPr>
            <a:r>
              <a:rPr lang="en-US" b="1" dirty="0" smtClean="0">
                <a:solidFill>
                  <a:srgbClr val="FF0000"/>
                </a:solidFill>
              </a:rPr>
              <a:t>Red Hat </a:t>
            </a:r>
            <a:r>
              <a:rPr lang="en-US" dirty="0" smtClean="0"/>
              <a:t>[2009]:  Can save by:</a:t>
            </a:r>
          </a:p>
          <a:p>
            <a:pPr marL="514350" indent="-514350" fontAlgn="auto">
              <a:spcAft>
                <a:spcPts val="0"/>
              </a:spcAft>
              <a:buFont typeface="+mj-lt"/>
              <a:buAutoNum type="arabicPeriod"/>
              <a:defRPr/>
            </a:pPr>
            <a:r>
              <a:rPr lang="en-US" dirty="0" smtClean="0"/>
              <a:t>Enabling use of commodity hardware rather than proprietary machines</a:t>
            </a:r>
          </a:p>
          <a:p>
            <a:pPr marL="514350" indent="-514350" fontAlgn="auto">
              <a:spcAft>
                <a:spcPts val="0"/>
              </a:spcAft>
              <a:buFont typeface="+mj-lt"/>
              <a:buAutoNum type="arabicPeriod"/>
              <a:defRPr/>
            </a:pPr>
            <a:r>
              <a:rPr lang="en-US" dirty="0" smtClean="0"/>
              <a:t>Avoids maintenance contracts</a:t>
            </a:r>
          </a:p>
          <a:p>
            <a:pPr marL="514350" indent="-514350" fontAlgn="auto">
              <a:spcAft>
                <a:spcPts val="0"/>
              </a:spcAft>
              <a:buFont typeface="+mj-lt"/>
              <a:buAutoNum type="arabicPeriod"/>
              <a:defRPr/>
            </a:pPr>
            <a:r>
              <a:rPr lang="en-US" dirty="0" smtClean="0"/>
              <a:t>Greater functionality, reliability, performance</a:t>
            </a:r>
          </a:p>
          <a:p>
            <a:pPr marL="514350" indent="-514350" fontAlgn="auto">
              <a:spcAft>
                <a:spcPts val="0"/>
              </a:spcAft>
              <a:buFont typeface="+mj-lt"/>
              <a:buAutoNum type="arabicPeriod"/>
              <a:defRPr/>
            </a:pPr>
            <a:r>
              <a:rPr lang="en-US" dirty="0" smtClean="0"/>
              <a:t>Faster learning curve, available support tools</a:t>
            </a:r>
          </a:p>
          <a:p>
            <a:pPr marL="514350" indent="-514350" fontAlgn="auto">
              <a:spcAft>
                <a:spcPts val="0"/>
              </a:spcAft>
              <a:buFont typeface="+mj-lt"/>
              <a:buAutoNum type="arabicPeriod"/>
              <a:defRPr/>
            </a:pPr>
            <a:r>
              <a:rPr lang="en-US" dirty="0" smtClean="0"/>
              <a:t>Avoid vendor lock-in</a:t>
            </a:r>
          </a:p>
          <a:p>
            <a:pPr marL="514350" indent="-514350" fontAlgn="auto">
              <a:spcAft>
                <a:spcPts val="0"/>
              </a:spcAft>
              <a:buFont typeface="+mj-lt"/>
              <a:buAutoNum type="arabicPeriod"/>
              <a:defRPr/>
            </a:pPr>
            <a:r>
              <a:rPr lang="en-US" dirty="0" smtClean="0"/>
              <a:t>Reduce need for security consultants &amp; tools</a:t>
            </a:r>
            <a:endParaRPr lang="en-US" dirty="0"/>
          </a:p>
        </p:txBody>
      </p:sp>
      <p:pic>
        <p:nvPicPr>
          <p:cNvPr id="3076" name="Picture 2" descr="C:\Documents and Settings\dolson3\Local Settings\Temporary Internet Files\Content.IE5\BZYURBUI\MC90035641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2667000"/>
            <a:ext cx="10414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11"/>
          </p:nvPr>
        </p:nvSpPr>
        <p:spPr/>
        <p:txBody>
          <a:bodyPr/>
          <a:lstStyle/>
          <a:p>
            <a:pPr>
              <a:defRPr/>
            </a:pPr>
            <a:r>
              <a:rPr lang="en-US"/>
              <a:t>CONFENIS 2010 Natal</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solidFill>
                  <a:srgbClr val="0070C0"/>
                </a:solidFill>
              </a:rPr>
              <a:t>Open Source ERP Products</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err="1" smtClean="0">
                <a:solidFill>
                  <a:srgbClr val="00B050"/>
                </a:solidFill>
              </a:rPr>
              <a:t>Compiere</a:t>
            </a:r>
            <a:endParaRPr lang="en-US" dirty="0" smtClean="0">
              <a:solidFill>
                <a:srgbClr val="00B050"/>
              </a:solidFill>
            </a:endParaRPr>
          </a:p>
          <a:p>
            <a:pPr fontAlgn="auto">
              <a:spcAft>
                <a:spcPts val="0"/>
              </a:spcAft>
              <a:buFont typeface="Arial" pitchFamily="34" charset="0"/>
              <a:buChar char="•"/>
              <a:defRPr/>
            </a:pPr>
            <a:r>
              <a:rPr lang="en-US" dirty="0" err="1" smtClean="0">
                <a:solidFill>
                  <a:srgbClr val="00B050"/>
                </a:solidFill>
              </a:rPr>
              <a:t>OpenMFG</a:t>
            </a:r>
            <a:endParaRPr lang="en-US" dirty="0" smtClean="0">
              <a:solidFill>
                <a:srgbClr val="00B050"/>
              </a:solidFill>
            </a:endParaRPr>
          </a:p>
          <a:p>
            <a:pPr fontAlgn="auto">
              <a:spcAft>
                <a:spcPts val="0"/>
              </a:spcAft>
              <a:buFont typeface="Arial" pitchFamily="34" charset="0"/>
              <a:buChar char="•"/>
              <a:defRPr/>
            </a:pPr>
            <a:r>
              <a:rPr lang="en-US" dirty="0" smtClean="0">
                <a:solidFill>
                  <a:srgbClr val="00B050"/>
                </a:solidFill>
              </a:rPr>
              <a:t>Open for Business Project</a:t>
            </a:r>
          </a:p>
          <a:p>
            <a:pPr fontAlgn="auto">
              <a:spcAft>
                <a:spcPts val="0"/>
              </a:spcAft>
              <a:buFont typeface="Arial" pitchFamily="34" charset="0"/>
              <a:buChar char="•"/>
              <a:defRPr/>
            </a:pPr>
            <a:r>
              <a:rPr lang="en-US" dirty="0" smtClean="0">
                <a:solidFill>
                  <a:srgbClr val="00B050"/>
                </a:solidFill>
              </a:rPr>
              <a:t>Tiny ERP</a:t>
            </a:r>
          </a:p>
          <a:p>
            <a:pPr fontAlgn="auto">
              <a:spcAft>
                <a:spcPts val="0"/>
              </a:spcAft>
              <a:buFont typeface="Arial" pitchFamily="34" charset="0"/>
              <a:buChar char="•"/>
              <a:defRPr/>
            </a:pPr>
            <a:r>
              <a:rPr lang="en-US" dirty="0" smtClean="0">
                <a:solidFill>
                  <a:srgbClr val="00B050"/>
                </a:solidFill>
              </a:rPr>
              <a:t>Web ERP</a:t>
            </a:r>
          </a:p>
          <a:p>
            <a:pPr fontAlgn="auto">
              <a:spcAft>
                <a:spcPts val="0"/>
              </a:spcAft>
              <a:buFont typeface="Arial" pitchFamily="34" charset="0"/>
              <a:buChar char="•"/>
              <a:defRPr/>
            </a:pPr>
            <a:r>
              <a:rPr lang="en-US" dirty="0" smtClean="0">
                <a:solidFill>
                  <a:srgbClr val="00B050"/>
                </a:solidFill>
              </a:rPr>
              <a:t>Open Office</a:t>
            </a:r>
          </a:p>
          <a:p>
            <a:pPr fontAlgn="auto">
              <a:spcAft>
                <a:spcPts val="0"/>
              </a:spcAft>
              <a:buFont typeface="Arial" pitchFamily="34" charset="0"/>
              <a:buChar char="•"/>
              <a:defRPr/>
            </a:pPr>
            <a:r>
              <a:rPr lang="en-US" dirty="0" err="1" smtClean="0">
                <a:solidFill>
                  <a:srgbClr val="00B050"/>
                </a:solidFill>
              </a:rPr>
              <a:t>OpenBravo</a:t>
            </a:r>
            <a:endParaRPr lang="en-US" dirty="0" smtClean="0">
              <a:solidFill>
                <a:srgbClr val="00B050"/>
              </a:solidFill>
            </a:endParaRPr>
          </a:p>
          <a:p>
            <a:pPr fontAlgn="auto">
              <a:spcAft>
                <a:spcPts val="0"/>
              </a:spcAft>
              <a:buFont typeface="Arial" pitchFamily="34" charset="0"/>
              <a:buChar char="•"/>
              <a:defRPr/>
            </a:pPr>
            <a:r>
              <a:rPr lang="en-US" dirty="0" err="1" smtClean="0">
                <a:solidFill>
                  <a:srgbClr val="00B050"/>
                </a:solidFill>
              </a:rPr>
              <a:t>OpenPro</a:t>
            </a:r>
            <a:endParaRPr lang="en-US" dirty="0" smtClean="0">
              <a:solidFill>
                <a:srgbClr val="00B050"/>
              </a:solidFill>
            </a:endParaRPr>
          </a:p>
          <a:p>
            <a:pPr marL="0" indent="0" fontAlgn="auto">
              <a:spcAft>
                <a:spcPts val="0"/>
              </a:spcAft>
              <a:buFont typeface="Arial" pitchFamily="34" charset="0"/>
              <a:buNone/>
              <a:defRPr/>
            </a:pPr>
            <a:r>
              <a:rPr lang="en-US" b="1" dirty="0" smtClean="0">
                <a:solidFill>
                  <a:srgbClr val="FF0000"/>
                </a:solidFill>
              </a:rPr>
              <a:t>Sourceforge.net</a:t>
            </a:r>
            <a:r>
              <a:rPr lang="en-US" dirty="0" smtClean="0"/>
              <a:t> listed over 1,000 ERP projects May 2009</a:t>
            </a:r>
          </a:p>
          <a:p>
            <a:pPr marL="0" indent="0" fontAlgn="auto">
              <a:spcAft>
                <a:spcPts val="0"/>
              </a:spcAft>
              <a:buFont typeface="Arial" pitchFamily="34" charset="0"/>
              <a:buNone/>
              <a:defRPr/>
            </a:pPr>
            <a:r>
              <a:rPr lang="en-US" dirty="0" smtClean="0"/>
              <a:t>OPTION FOR SMEs</a:t>
            </a:r>
            <a:endParaRPr lang="en-US" dirty="0"/>
          </a:p>
        </p:txBody>
      </p:sp>
      <p:sp>
        <p:nvSpPr>
          <p:cNvPr id="4" name="Footer Placeholder 3"/>
          <p:cNvSpPr>
            <a:spLocks noGrp="1"/>
          </p:cNvSpPr>
          <p:nvPr>
            <p:ph type="ftr" sz="quarter" idx="11"/>
          </p:nvPr>
        </p:nvSpPr>
        <p:spPr/>
        <p:txBody>
          <a:bodyPr/>
          <a:lstStyle/>
          <a:p>
            <a:pPr>
              <a:defRPr/>
            </a:pPr>
            <a:r>
              <a:rPr lang="en-US"/>
              <a:t>CONFENIS 2010 Natal</a:t>
            </a:r>
          </a:p>
        </p:txBody>
      </p:sp>
      <p:pic>
        <p:nvPicPr>
          <p:cNvPr id="4101" name="Picture 2" descr="C:\Documents and Settings\dolson3\Local Settings\Temporary Internet Files\Content.IE5\LU77MMUQ\MC90025104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30888" y="1143000"/>
            <a:ext cx="2627312"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Strategic Innovation</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Applying new convergence developments to business opportunities</a:t>
            </a:r>
          </a:p>
          <a:p>
            <a:r>
              <a:rPr lang="en-US" dirty="0" smtClean="0"/>
              <a:t>TYPES OF INNOVATION</a:t>
            </a:r>
          </a:p>
          <a:p>
            <a:pPr lvl="1"/>
            <a:r>
              <a:rPr lang="en-US" b="1" dirty="0" smtClean="0">
                <a:solidFill>
                  <a:srgbClr val="00B050"/>
                </a:solidFill>
              </a:rPr>
              <a:t>Improve products or services</a:t>
            </a:r>
          </a:p>
          <a:p>
            <a:pPr lvl="2"/>
            <a:r>
              <a:rPr lang="en-US" dirty="0" smtClean="0"/>
              <a:t>Speed, customization, aesthetics</a:t>
            </a:r>
          </a:p>
          <a:p>
            <a:pPr lvl="1"/>
            <a:r>
              <a:rPr lang="en-US" b="1" dirty="0" smtClean="0">
                <a:solidFill>
                  <a:srgbClr val="00B050"/>
                </a:solidFill>
              </a:rPr>
              <a:t>Improve value chain processes</a:t>
            </a:r>
          </a:p>
          <a:p>
            <a:pPr lvl="2"/>
            <a:r>
              <a:rPr lang="en-US" dirty="0" smtClean="0"/>
              <a:t>Lower cost, improved quality</a:t>
            </a:r>
          </a:p>
          <a:p>
            <a:pPr lvl="1"/>
            <a:r>
              <a:rPr lang="en-US" b="1" dirty="0" smtClean="0">
                <a:solidFill>
                  <a:srgbClr val="00B050"/>
                </a:solidFill>
              </a:rPr>
              <a:t>Continuous improvement</a:t>
            </a:r>
          </a:p>
          <a:p>
            <a:pPr lvl="2"/>
            <a:r>
              <a:rPr lang="en-US" dirty="0" smtClean="0"/>
              <a:t>Participation by customers, producers</a:t>
            </a:r>
          </a:p>
          <a:p>
            <a:pPr lvl="1"/>
            <a:r>
              <a:rPr lang="en-US" b="1" dirty="0" smtClean="0">
                <a:solidFill>
                  <a:srgbClr val="00B050"/>
                </a:solidFill>
              </a:rPr>
              <a:t>Strategic</a:t>
            </a:r>
          </a:p>
          <a:p>
            <a:pPr lvl="2"/>
            <a:r>
              <a:rPr lang="en-US" dirty="0" smtClean="0"/>
              <a:t>New ways of doing old tasks</a:t>
            </a:r>
          </a:p>
          <a:p>
            <a:pPr lvl="2"/>
            <a:r>
              <a:rPr lang="en-US" dirty="0" smtClean="0"/>
              <a:t>SOUTHWEST AIRLINES</a:t>
            </a:r>
          </a:p>
          <a:p>
            <a:pPr lvl="2"/>
            <a:r>
              <a:rPr lang="en-US" dirty="0" smtClean="0"/>
              <a:t>IKEA</a:t>
            </a:r>
            <a:endParaRPr lang="en-US" dirty="0"/>
          </a:p>
        </p:txBody>
      </p:sp>
      <p:pic>
        <p:nvPicPr>
          <p:cNvPr id="9218" name="Picture 2" descr="C:\Documents and Settings\dolson3\Local Settings\Temporary Internet Files\Content.IE5\3AA3T130\MC90044170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4114800"/>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11734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Convergence Evolution</a:t>
            </a:r>
            <a:endParaRPr lang="en-US" b="1"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b="1" dirty="0" smtClean="0">
                <a:solidFill>
                  <a:srgbClr val="0070C0"/>
                </a:solidFill>
              </a:rPr>
              <a:t>Component/Product </a:t>
            </a:r>
            <a:r>
              <a:rPr lang="en-US" dirty="0" smtClean="0"/>
              <a:t>Convergence</a:t>
            </a:r>
          </a:p>
          <a:p>
            <a:pPr lvl="1"/>
            <a:r>
              <a:rPr lang="en-US" dirty="0" smtClean="0"/>
              <a:t>Clock radios, cell phones, Amazon’s Kindle</a:t>
            </a:r>
          </a:p>
          <a:p>
            <a:r>
              <a:rPr lang="en-US" b="1" dirty="0" smtClean="0">
                <a:solidFill>
                  <a:srgbClr val="0070C0"/>
                </a:solidFill>
              </a:rPr>
              <a:t>Functional </a:t>
            </a:r>
            <a:r>
              <a:rPr lang="en-US" dirty="0" smtClean="0"/>
              <a:t>Convergence</a:t>
            </a:r>
          </a:p>
          <a:p>
            <a:pPr lvl="1"/>
            <a:r>
              <a:rPr lang="en-US" dirty="0" smtClean="0"/>
              <a:t>BPR – Dell’s value chain, McDonalds’ food delivery</a:t>
            </a:r>
          </a:p>
          <a:p>
            <a:r>
              <a:rPr lang="en-US" b="1" dirty="0" smtClean="0">
                <a:solidFill>
                  <a:srgbClr val="0070C0"/>
                </a:solidFill>
              </a:rPr>
              <a:t>Organizational </a:t>
            </a:r>
            <a:r>
              <a:rPr lang="en-US" dirty="0" smtClean="0"/>
              <a:t>Convergence</a:t>
            </a:r>
          </a:p>
          <a:p>
            <a:pPr lvl="1"/>
            <a:r>
              <a:rPr lang="en-US" dirty="0" smtClean="0"/>
              <a:t>Supply chains – Wal-Mart, Nike, Dell</a:t>
            </a:r>
          </a:p>
          <a:p>
            <a:r>
              <a:rPr lang="en-US" b="1" dirty="0" smtClean="0">
                <a:solidFill>
                  <a:srgbClr val="0070C0"/>
                </a:solidFill>
              </a:rPr>
              <a:t>Technology</a:t>
            </a:r>
            <a:r>
              <a:rPr lang="en-US" dirty="0" smtClean="0"/>
              <a:t> Convergence</a:t>
            </a:r>
          </a:p>
          <a:p>
            <a:pPr lvl="1"/>
            <a:r>
              <a:rPr lang="en-US" dirty="0" smtClean="0"/>
              <a:t>Nanotechnology, biotechnology</a:t>
            </a:r>
          </a:p>
          <a:p>
            <a:r>
              <a:rPr lang="en-US" b="1" dirty="0" smtClean="0">
                <a:solidFill>
                  <a:srgbClr val="0070C0"/>
                </a:solidFill>
              </a:rPr>
              <a:t>Industry </a:t>
            </a:r>
            <a:r>
              <a:rPr lang="en-US" dirty="0" smtClean="0"/>
              <a:t>Convergence</a:t>
            </a:r>
          </a:p>
          <a:p>
            <a:pPr lvl="1"/>
            <a:r>
              <a:rPr lang="en-US" dirty="0" smtClean="0"/>
              <a:t>Combining industries – Apple iTunes, Health Tourism</a:t>
            </a:r>
          </a:p>
          <a:p>
            <a:r>
              <a:rPr lang="en-US" b="1" dirty="0" smtClean="0">
                <a:solidFill>
                  <a:srgbClr val="0070C0"/>
                </a:solidFill>
              </a:rPr>
              <a:t>Open-source </a:t>
            </a:r>
            <a:r>
              <a:rPr lang="en-US" dirty="0" smtClean="0"/>
              <a:t>Convergence</a:t>
            </a:r>
          </a:p>
          <a:p>
            <a:pPr lvl="1"/>
            <a:r>
              <a:rPr lang="en-US" dirty="0" smtClean="0"/>
              <a:t>Web 2.0, open source ERP</a:t>
            </a:r>
          </a:p>
          <a:p>
            <a:r>
              <a:rPr lang="en-US" b="1" dirty="0" smtClean="0">
                <a:solidFill>
                  <a:srgbClr val="0070C0"/>
                </a:solidFill>
              </a:rPr>
              <a:t>Biological &amp; Artificial Systems </a:t>
            </a:r>
            <a:r>
              <a:rPr lang="en-US" dirty="0" smtClean="0"/>
              <a:t>Convergence</a:t>
            </a:r>
          </a:p>
          <a:p>
            <a:pPr lvl="1"/>
            <a:r>
              <a:rPr lang="en-US" dirty="0" smtClean="0"/>
              <a:t>Miniaturization – gene splicing, molecular biology, MRI</a:t>
            </a:r>
          </a:p>
        </p:txBody>
      </p:sp>
      <p:pic>
        <p:nvPicPr>
          <p:cNvPr id="8194" name="Picture 2" descr="C:\Documents and Settings\dolson3\Local Settings\Temporary Internet Files\Content.IE5\YI8S481Z\MC9003657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22846" y="4280002"/>
            <a:ext cx="1235354" cy="1815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34084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b="1" dirty="0" smtClean="0">
                <a:solidFill>
                  <a:srgbClr val="FF0000"/>
                </a:solidFill>
              </a:rPr>
              <a:t>The world is flatter</a:t>
            </a:r>
          </a:p>
          <a:p>
            <a:r>
              <a:rPr lang="en-US" b="1" dirty="0" smtClean="0">
                <a:solidFill>
                  <a:schemeClr val="accent6">
                    <a:lumMod val="75000"/>
                  </a:schemeClr>
                </a:solidFill>
              </a:rPr>
              <a:t>Widening economic &amp; digital divides</a:t>
            </a:r>
          </a:p>
          <a:p>
            <a:r>
              <a:rPr lang="en-US" dirty="0" err="1" smtClean="0"/>
              <a:t>Convergenomics</a:t>
            </a:r>
            <a:r>
              <a:rPr lang="en-US" dirty="0" smtClean="0"/>
              <a:t> brings </a:t>
            </a:r>
            <a:r>
              <a:rPr lang="en-US" b="1" dirty="0" smtClean="0">
                <a:solidFill>
                  <a:srgbClr val="00B050"/>
                </a:solidFill>
              </a:rPr>
              <a:t>new business models &amp; opportunities</a:t>
            </a:r>
          </a:p>
          <a:p>
            <a:r>
              <a:rPr lang="en-US" b="1" dirty="0" smtClean="0">
                <a:solidFill>
                  <a:srgbClr val="7030A0"/>
                </a:solidFill>
              </a:rPr>
              <a:t>Strategic innovation required </a:t>
            </a:r>
            <a:r>
              <a:rPr lang="en-US" dirty="0" smtClean="0"/>
              <a:t>to survive</a:t>
            </a:r>
            <a:endParaRPr lang="en-US" dirty="0"/>
          </a:p>
        </p:txBody>
      </p:sp>
    </p:spTree>
    <p:extLst>
      <p:ext uri="{BB962C8B-B14F-4D97-AF65-F5344CB8AC3E}">
        <p14:creationId xmlns:p14="http://schemas.microsoft.com/office/powerpoint/2010/main" val="25042970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Large-Scale Business Software</a:t>
            </a:r>
            <a:endParaRPr lang="en-US" dirty="0"/>
          </a:p>
        </p:txBody>
      </p:sp>
      <p:sp>
        <p:nvSpPr>
          <p:cNvPr id="3" name="Content Placeholder 2"/>
          <p:cNvSpPr>
            <a:spLocks noGrp="1"/>
          </p:cNvSpPr>
          <p:nvPr>
            <p:ph idx="1"/>
          </p:nvPr>
        </p:nvSpPr>
        <p:spPr/>
        <p:txBody>
          <a:bodyPr/>
          <a:lstStyle/>
          <a:p>
            <a:r>
              <a:rPr lang="en-US" dirty="0" smtClean="0"/>
              <a:t>Enterprise Resource Planning</a:t>
            </a:r>
          </a:p>
          <a:p>
            <a:r>
              <a:rPr lang="en-US" dirty="0" smtClean="0"/>
              <a:t>Customer Relationship Management</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Artificial Intelligence</a:t>
            </a:r>
            <a:endParaRPr lang="en-US" dirty="0"/>
          </a:p>
        </p:txBody>
      </p:sp>
      <p:sp>
        <p:nvSpPr>
          <p:cNvPr id="3" name="Content Placeholder 2"/>
          <p:cNvSpPr>
            <a:spLocks noGrp="1"/>
          </p:cNvSpPr>
          <p:nvPr>
            <p:ph idx="1"/>
          </p:nvPr>
        </p:nvSpPr>
        <p:spPr/>
        <p:txBody>
          <a:bodyPr/>
          <a:lstStyle/>
          <a:p>
            <a:r>
              <a:rPr lang="en-US" dirty="0" smtClean="0"/>
              <a:t>“Next Killer App”</a:t>
            </a:r>
          </a:p>
          <a:p>
            <a:r>
              <a:rPr lang="en-US" dirty="0" smtClean="0"/>
              <a:t>“Tool for Managers, not for workers”</a:t>
            </a:r>
          </a:p>
          <a:p>
            <a:r>
              <a:rPr lang="en-US" dirty="0" smtClean="0"/>
              <a:t>Robotics technology in military</a:t>
            </a:r>
          </a:p>
          <a:p>
            <a:pPr lvl="1"/>
            <a:r>
              <a:rPr lang="en-US" dirty="0" smtClean="0"/>
              <a:t>P.W. Singer, 2009</a:t>
            </a:r>
          </a:p>
          <a:p>
            <a:r>
              <a:rPr lang="en-US" dirty="0" smtClean="0"/>
              <a:t>Advance pattern recognition</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Automation</a:t>
            </a:r>
            <a:endParaRPr lang="en-US" dirty="0"/>
          </a:p>
        </p:txBody>
      </p:sp>
      <p:sp>
        <p:nvSpPr>
          <p:cNvPr id="3" name="Content Placeholder 2"/>
          <p:cNvSpPr>
            <a:spLocks noGrp="1"/>
          </p:cNvSpPr>
          <p:nvPr>
            <p:ph idx="1"/>
          </p:nvPr>
        </p:nvSpPr>
        <p:spPr/>
        <p:txBody>
          <a:bodyPr/>
          <a:lstStyle/>
          <a:p>
            <a:r>
              <a:rPr lang="en-US" dirty="0" smtClean="0"/>
              <a:t>Globalizing labor and capital</a:t>
            </a:r>
          </a:p>
          <a:p>
            <a:pPr lvl="1"/>
            <a:r>
              <a:rPr lang="en-US" dirty="0" smtClean="0"/>
              <a:t>Not globalizing consumption</a:t>
            </a:r>
          </a:p>
          <a:p>
            <a:r>
              <a:rPr lang="en-US" dirty="0" smtClean="0"/>
              <a:t>Shift away from lowest labor to lowest </a:t>
            </a:r>
            <a:r>
              <a:rPr lang="en-US" smtClean="0"/>
              <a:t>energy costs</a:t>
            </a:r>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Epochs</a:t>
            </a:r>
          </a:p>
        </p:txBody>
      </p:sp>
      <p:sp>
        <p:nvSpPr>
          <p:cNvPr id="8195" name="Rectangle 3"/>
          <p:cNvSpPr>
            <a:spLocks noGrp="1" noChangeArrowheads="1"/>
          </p:cNvSpPr>
          <p:nvPr>
            <p:ph type="body" idx="1"/>
          </p:nvPr>
        </p:nvSpPr>
        <p:spPr/>
        <p:txBody>
          <a:bodyPr/>
          <a:lstStyle/>
          <a:p>
            <a:pPr>
              <a:lnSpc>
                <a:spcPct val="80000"/>
              </a:lnSpc>
            </a:pPr>
            <a:r>
              <a:rPr lang="en-US" sz="2000"/>
              <a:t>Epoch one: </a:t>
            </a:r>
            <a:r>
              <a:rPr lang="en-US" sz="2000" b="1">
                <a:solidFill>
                  <a:schemeClr val="accent2"/>
                </a:solidFill>
              </a:rPr>
              <a:t>Physics and chemistry</a:t>
            </a:r>
          </a:p>
          <a:p>
            <a:pPr lvl="1">
              <a:lnSpc>
                <a:spcPct val="80000"/>
              </a:lnSpc>
            </a:pPr>
            <a:r>
              <a:rPr lang="en-US" sz="1800"/>
              <a:t>information in atomic structures</a:t>
            </a:r>
          </a:p>
          <a:p>
            <a:pPr>
              <a:lnSpc>
                <a:spcPct val="80000"/>
              </a:lnSpc>
            </a:pPr>
            <a:r>
              <a:rPr lang="en-US" sz="2000"/>
              <a:t>Epoch two: </a:t>
            </a:r>
            <a:r>
              <a:rPr lang="en-US" sz="2000" b="1">
                <a:solidFill>
                  <a:schemeClr val="accent2"/>
                </a:solidFill>
              </a:rPr>
              <a:t>Biology</a:t>
            </a:r>
          </a:p>
          <a:p>
            <a:pPr lvl="1">
              <a:lnSpc>
                <a:spcPct val="80000"/>
              </a:lnSpc>
            </a:pPr>
            <a:r>
              <a:rPr lang="en-US" sz="1800"/>
              <a:t>information in DNA (DNA evolves)</a:t>
            </a:r>
          </a:p>
          <a:p>
            <a:pPr>
              <a:lnSpc>
                <a:spcPct val="80000"/>
              </a:lnSpc>
            </a:pPr>
            <a:r>
              <a:rPr lang="en-US" sz="2000"/>
              <a:t>Epoch three: </a:t>
            </a:r>
            <a:r>
              <a:rPr lang="en-US" sz="2000" b="1">
                <a:solidFill>
                  <a:schemeClr val="accent2"/>
                </a:solidFill>
              </a:rPr>
              <a:t>Brains</a:t>
            </a:r>
          </a:p>
          <a:p>
            <a:pPr lvl="1">
              <a:lnSpc>
                <a:spcPct val="80000"/>
              </a:lnSpc>
            </a:pPr>
            <a:r>
              <a:rPr lang="en-US" sz="1800"/>
              <a:t>information in neural patterns (brains evolve)</a:t>
            </a:r>
          </a:p>
          <a:p>
            <a:pPr>
              <a:lnSpc>
                <a:spcPct val="80000"/>
              </a:lnSpc>
            </a:pPr>
            <a:r>
              <a:rPr lang="en-US" sz="2000"/>
              <a:t>Epoch four: </a:t>
            </a:r>
            <a:r>
              <a:rPr lang="en-US" sz="2000" b="1">
                <a:solidFill>
                  <a:schemeClr val="accent2"/>
                </a:solidFill>
              </a:rPr>
              <a:t>Technology</a:t>
            </a:r>
          </a:p>
          <a:p>
            <a:pPr lvl="1">
              <a:lnSpc>
                <a:spcPct val="80000"/>
              </a:lnSpc>
            </a:pPr>
            <a:r>
              <a:rPr lang="en-US" sz="1800"/>
              <a:t>information in hardware and software designs (technology evolves)</a:t>
            </a:r>
          </a:p>
          <a:p>
            <a:pPr>
              <a:lnSpc>
                <a:spcPct val="80000"/>
              </a:lnSpc>
            </a:pPr>
            <a:r>
              <a:rPr lang="en-US" sz="2000"/>
              <a:t>Epoch five: </a:t>
            </a:r>
            <a:r>
              <a:rPr lang="en-US" sz="2000" b="1">
                <a:solidFill>
                  <a:srgbClr val="FF0000"/>
                </a:solidFill>
              </a:rPr>
              <a:t>Merger of technology and human intelligence</a:t>
            </a:r>
          </a:p>
          <a:p>
            <a:pPr lvl="1">
              <a:lnSpc>
                <a:spcPct val="80000"/>
              </a:lnSpc>
            </a:pPr>
            <a:r>
              <a:rPr lang="en-US" sz="1800"/>
              <a:t>integration in exponentially expanding base</a:t>
            </a:r>
          </a:p>
          <a:p>
            <a:pPr>
              <a:lnSpc>
                <a:spcPct val="80000"/>
              </a:lnSpc>
            </a:pPr>
            <a:r>
              <a:rPr lang="en-US" sz="2000"/>
              <a:t>Epoch six: </a:t>
            </a:r>
            <a:r>
              <a:rPr lang="en-US" sz="2000" b="1">
                <a:solidFill>
                  <a:schemeClr val="accent2"/>
                </a:solidFill>
              </a:rPr>
              <a:t>The universe wakes up</a:t>
            </a:r>
          </a:p>
          <a:p>
            <a:pPr lvl="1">
              <a:lnSpc>
                <a:spcPct val="80000"/>
              </a:lnSpc>
            </a:pPr>
            <a:r>
              <a:rPr lang="en-US" sz="1800"/>
              <a:t>patterns of energy &amp; matter saturated with intelligent processes &amp; knowledge (</a:t>
            </a:r>
            <a:r>
              <a:rPr lang="en-US" sz="1800">
                <a:solidFill>
                  <a:srgbClr val="FF0000"/>
                </a:solidFill>
              </a:rPr>
              <a:t>vastly expanded human intelligence spreads through the universe</a:t>
            </a:r>
            <a:r>
              <a:rPr lang="en-US" sz="180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sz="4000"/>
              <a:t>A Theory of Technology Evolution:</a:t>
            </a:r>
            <a:br>
              <a:rPr lang="en-US" sz="4000"/>
            </a:br>
            <a:r>
              <a:rPr lang="en-US" sz="3200"/>
              <a:t>The </a:t>
            </a:r>
            <a:r>
              <a:rPr lang="en-US" sz="3200">
                <a:solidFill>
                  <a:srgbClr val="FF0000"/>
                </a:solidFill>
              </a:rPr>
              <a:t>Law of Accelerating Returns</a:t>
            </a:r>
            <a:endParaRPr lang="en-US" sz="4000">
              <a:solidFill>
                <a:srgbClr val="FF0000"/>
              </a:solidFill>
            </a:endParaRPr>
          </a:p>
        </p:txBody>
      </p:sp>
      <p:sp>
        <p:nvSpPr>
          <p:cNvPr id="9219" name="Rectangle 3"/>
          <p:cNvSpPr>
            <a:spLocks noGrp="1" noChangeArrowheads="1"/>
          </p:cNvSpPr>
          <p:nvPr>
            <p:ph type="body" idx="1"/>
          </p:nvPr>
        </p:nvSpPr>
        <p:spPr/>
        <p:txBody>
          <a:bodyPr/>
          <a:lstStyle/>
          <a:p>
            <a:r>
              <a:rPr lang="en-US" sz="2800"/>
              <a:t>The nature of order: </a:t>
            </a:r>
          </a:p>
          <a:p>
            <a:pPr lvl="1"/>
            <a:r>
              <a:rPr lang="en-US" sz="2400"/>
              <a:t>paradigm shifts are major changes in methods and intellectual processes to accomplish tasks</a:t>
            </a:r>
          </a:p>
          <a:p>
            <a:r>
              <a:rPr lang="en-US" sz="2800"/>
              <a:t>Each paradigm shift follows S curve</a:t>
            </a:r>
          </a:p>
          <a:p>
            <a:pPr lvl="1"/>
            <a:r>
              <a:rPr lang="en-US" sz="2400"/>
              <a:t>Slow growth, rapid growth, leveling off</a:t>
            </a:r>
          </a:p>
          <a:p>
            <a:r>
              <a:rPr lang="en-US" sz="2800"/>
              <a:t>Under accelerating returns, paradigm shifts occur faster</a:t>
            </a:r>
          </a:p>
          <a:p>
            <a:r>
              <a:rPr lang="en-US" sz="2800"/>
              <a:t>15 different lists with a lot of overlap</a:t>
            </a:r>
          </a:p>
          <a:p>
            <a:pPr lvl="1"/>
            <a:r>
              <a:rPr lang="en-US" sz="2400"/>
              <a:t>All show decreasing gaps in time</a:t>
            </a:r>
          </a:p>
          <a:p>
            <a:endParaRPr 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sz="4000"/>
              <a:t>Achieving the Computational Capacity of the Human Brain</a:t>
            </a:r>
          </a:p>
        </p:txBody>
      </p:sp>
      <p:sp>
        <p:nvSpPr>
          <p:cNvPr id="13315" name="Rectangle 3"/>
          <p:cNvSpPr>
            <a:spLocks noGrp="1" noChangeArrowheads="1"/>
          </p:cNvSpPr>
          <p:nvPr>
            <p:ph type="body" idx="1"/>
          </p:nvPr>
        </p:nvSpPr>
        <p:spPr/>
        <p:txBody>
          <a:bodyPr/>
          <a:lstStyle/>
          <a:p>
            <a:r>
              <a:rPr lang="en-US" sz="2800"/>
              <a:t>We’ve had 5 paradigms of computing: </a:t>
            </a:r>
          </a:p>
          <a:p>
            <a:pPr lvl="1"/>
            <a:r>
              <a:rPr lang="en-US" sz="2400"/>
              <a:t>electromechanical calculators</a:t>
            </a:r>
          </a:p>
          <a:p>
            <a:pPr lvl="1"/>
            <a:r>
              <a:rPr lang="en-US" sz="2400"/>
              <a:t>relay-based computing</a:t>
            </a:r>
          </a:p>
          <a:p>
            <a:pPr lvl="1"/>
            <a:r>
              <a:rPr lang="en-US" sz="2400"/>
              <a:t>vacuum tubes</a:t>
            </a:r>
          </a:p>
          <a:p>
            <a:pPr lvl="1"/>
            <a:r>
              <a:rPr lang="en-US" sz="2400"/>
              <a:t>discrete transistors</a:t>
            </a:r>
          </a:p>
          <a:p>
            <a:pPr lvl="1"/>
            <a:r>
              <a:rPr lang="en-US" sz="2400"/>
              <a:t>integrated circuits</a:t>
            </a:r>
          </a:p>
          <a:p>
            <a:r>
              <a:rPr lang="en-US" sz="2800" b="1">
                <a:solidFill>
                  <a:srgbClr val="FF0000"/>
                </a:solidFill>
              </a:rPr>
              <a:t>Singularity</a:t>
            </a:r>
            <a:r>
              <a:rPr lang="en-US" sz="2800"/>
              <a:t> representing profound &amp; disruptive transformation in human capability in 2045</a:t>
            </a:r>
          </a:p>
          <a:p>
            <a:pPr lvl="1"/>
            <a:r>
              <a:rPr lang="en-US" sz="2400"/>
              <a:t>nonbiological intelligence created will be 1 billion times more powerful than all human intelligence today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sz="4000"/>
              <a:t>Achieving the Software of Human Intelligence:</a:t>
            </a:r>
            <a:br>
              <a:rPr lang="en-US" sz="4000"/>
            </a:br>
            <a:r>
              <a:rPr lang="en-US" sz="2800"/>
              <a:t>How to Reverse Engineer the Human Brain</a:t>
            </a:r>
            <a:endParaRPr lang="en-US" sz="4000"/>
          </a:p>
        </p:txBody>
      </p:sp>
      <p:sp>
        <p:nvSpPr>
          <p:cNvPr id="14340" name="Rectangle 4"/>
          <p:cNvSpPr>
            <a:spLocks noGrp="1" noChangeArrowheads="1"/>
          </p:cNvSpPr>
          <p:nvPr>
            <p:ph type="body" sz="half" idx="1"/>
          </p:nvPr>
        </p:nvSpPr>
        <p:spPr/>
        <p:txBody>
          <a:bodyPr/>
          <a:lstStyle/>
          <a:p>
            <a:pPr>
              <a:lnSpc>
                <a:spcPct val="90000"/>
              </a:lnSpc>
              <a:buFontTx/>
              <a:buNone/>
            </a:pPr>
            <a:r>
              <a:rPr lang="en-US">
                <a:solidFill>
                  <a:schemeClr val="accent2"/>
                </a:solidFill>
              </a:rPr>
              <a:t>BRAIN</a:t>
            </a:r>
          </a:p>
          <a:p>
            <a:pPr>
              <a:lnSpc>
                <a:spcPct val="90000"/>
              </a:lnSpc>
            </a:pPr>
            <a:r>
              <a:rPr lang="en-US"/>
              <a:t>Very slow</a:t>
            </a:r>
          </a:p>
          <a:p>
            <a:pPr>
              <a:lnSpc>
                <a:spcPct val="90000"/>
              </a:lnSpc>
            </a:pPr>
            <a:r>
              <a:rPr lang="en-US"/>
              <a:t>Massively parallel</a:t>
            </a:r>
          </a:p>
          <a:p>
            <a:pPr>
              <a:lnSpc>
                <a:spcPct val="90000"/>
              </a:lnSpc>
            </a:pPr>
            <a:r>
              <a:rPr lang="en-US"/>
              <a:t>Rewires itself</a:t>
            </a:r>
          </a:p>
          <a:p>
            <a:pPr>
              <a:lnSpc>
                <a:spcPct val="90000"/>
              </a:lnSpc>
            </a:pPr>
            <a:r>
              <a:rPr lang="en-US"/>
              <a:t>Details random</a:t>
            </a:r>
          </a:p>
          <a:p>
            <a:pPr>
              <a:lnSpc>
                <a:spcPct val="90000"/>
              </a:lnSpc>
            </a:pPr>
            <a:r>
              <a:rPr lang="en-US"/>
              <a:t>Emergent</a:t>
            </a:r>
          </a:p>
          <a:p>
            <a:pPr>
              <a:lnSpc>
                <a:spcPct val="90000"/>
              </a:lnSpc>
            </a:pPr>
            <a:r>
              <a:rPr lang="en-US"/>
              <a:t>Imperfect</a:t>
            </a:r>
          </a:p>
          <a:p>
            <a:pPr>
              <a:lnSpc>
                <a:spcPct val="90000"/>
              </a:lnSpc>
            </a:pPr>
            <a:r>
              <a:rPr lang="en-US"/>
              <a:t>Evolution</a:t>
            </a:r>
          </a:p>
          <a:p>
            <a:pPr>
              <a:lnSpc>
                <a:spcPct val="90000"/>
              </a:lnSpc>
            </a:pPr>
            <a:r>
              <a:rPr lang="en-US"/>
              <a:t>Patterns important</a:t>
            </a:r>
          </a:p>
        </p:txBody>
      </p:sp>
      <p:sp>
        <p:nvSpPr>
          <p:cNvPr id="14341" name="Rectangle 5"/>
          <p:cNvSpPr>
            <a:spLocks noGrp="1" noChangeArrowheads="1"/>
          </p:cNvSpPr>
          <p:nvPr>
            <p:ph type="body" sz="half" idx="2"/>
          </p:nvPr>
        </p:nvSpPr>
        <p:spPr/>
        <p:txBody>
          <a:bodyPr/>
          <a:lstStyle/>
          <a:p>
            <a:pPr>
              <a:lnSpc>
                <a:spcPct val="90000"/>
              </a:lnSpc>
              <a:buFontTx/>
              <a:buNone/>
            </a:pPr>
            <a:r>
              <a:rPr lang="en-US">
                <a:solidFill>
                  <a:schemeClr val="accent2"/>
                </a:solidFill>
              </a:rPr>
              <a:t>COMPUTERS</a:t>
            </a:r>
          </a:p>
          <a:p>
            <a:pPr>
              <a:lnSpc>
                <a:spcPct val="90000"/>
              </a:lnSpc>
            </a:pPr>
            <a:r>
              <a:rPr lang="en-US"/>
              <a:t>Fast (electricity)</a:t>
            </a:r>
          </a:p>
          <a:p>
            <a:pPr>
              <a:lnSpc>
                <a:spcPct val="90000"/>
              </a:lnSpc>
            </a:pPr>
            <a:r>
              <a:rPr lang="en-US"/>
              <a:t>Can be parallel</a:t>
            </a:r>
          </a:p>
          <a:p>
            <a:pPr>
              <a:lnSpc>
                <a:spcPct val="90000"/>
              </a:lnSpc>
            </a:pPr>
            <a:r>
              <a:rPr lang="en-US"/>
              <a:t>Humans wire</a:t>
            </a:r>
          </a:p>
          <a:p>
            <a:pPr>
              <a:lnSpc>
                <a:spcPct val="90000"/>
              </a:lnSpc>
            </a:pPr>
            <a:r>
              <a:rPr lang="en-US"/>
              <a:t>Deterministic</a:t>
            </a:r>
          </a:p>
          <a:p>
            <a:pPr>
              <a:lnSpc>
                <a:spcPct val="90000"/>
              </a:lnSpc>
            </a:pPr>
            <a:r>
              <a:rPr lang="en-US"/>
              <a:t>Programmed</a:t>
            </a:r>
          </a:p>
          <a:p>
            <a:pPr>
              <a:lnSpc>
                <a:spcPct val="90000"/>
              </a:lnSpc>
              <a:buFontTx/>
              <a:buNone/>
            </a:pPr>
            <a:endParaRPr lang="en-US"/>
          </a:p>
        </p:txBody>
      </p:sp>
    </p:spTree>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2924</Words>
  <Application>Microsoft Office PowerPoint</Application>
  <PresentationFormat>On-screen Show (4:3)</PresentationFormat>
  <Paragraphs>646</Paragraphs>
  <Slides>59</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1" baseType="lpstr">
      <vt:lpstr>Office Theme</vt:lpstr>
      <vt:lpstr>Chart</vt:lpstr>
      <vt:lpstr>Computers and Business</vt:lpstr>
      <vt:lpstr>Moore’s Law</vt:lpstr>
      <vt:lpstr>Computer progress (see Moore’s Law)</vt:lpstr>
      <vt:lpstr>Linear vs. Exponential</vt:lpstr>
      <vt:lpstr>Ray Kurzweil  The Singularity is Near: When Humans Transcend Biology </vt:lpstr>
      <vt:lpstr>Epochs</vt:lpstr>
      <vt:lpstr>A Theory of Technology Evolution: The Law of Accelerating Returns</vt:lpstr>
      <vt:lpstr>Achieving the Computational Capacity of the Human Brain</vt:lpstr>
      <vt:lpstr>Achieving the Software of Human Intelligence: How to Reverse Engineer the Human Brain</vt:lpstr>
      <vt:lpstr>Genetics, Nanotechnology, Robotics</vt:lpstr>
      <vt:lpstr>Nanobots - 2004</vt:lpstr>
      <vt:lpstr>Artificial Intelligence</vt:lpstr>
      <vt:lpstr>Singularity our destiny</vt:lpstr>
      <vt:lpstr>Intertwined Promise &amp; Peril</vt:lpstr>
      <vt:lpstr>Criticisms</vt:lpstr>
      <vt:lpstr>Criticisms</vt:lpstr>
      <vt:lpstr>In Conclusion…</vt:lpstr>
      <vt:lpstr>Emile Zola (1901) Work</vt:lpstr>
      <vt:lpstr>Martin Ford (2009) Create Space Independent Publishing Platform</vt:lpstr>
      <vt:lpstr>Productivity Paradox</vt:lpstr>
      <vt:lpstr>Erik Brynjolfsson and Andrew McAfee  2011 Digital Frontier Press</vt:lpstr>
      <vt:lpstr>US</vt:lpstr>
      <vt:lpstr>World Wide Web</vt:lpstr>
      <vt:lpstr>Examples of Innovation</vt:lpstr>
      <vt:lpstr>Amazon collaborative systems</vt:lpstr>
      <vt:lpstr>Amazon.com</vt:lpstr>
      <vt:lpstr>Mechanical Turk</vt:lpstr>
      <vt:lpstr>Mechanical Turk Hits</vt:lpstr>
      <vt:lpstr>Mechanical Turk Examples</vt:lpstr>
      <vt:lpstr>Informed Consent Form</vt:lpstr>
      <vt:lpstr>EC2</vt:lpstr>
      <vt:lpstr>EC2 Operations</vt:lpstr>
      <vt:lpstr>EC2 Products</vt:lpstr>
      <vt:lpstr>InnoCentive</vt:lpstr>
      <vt:lpstr>Description</vt:lpstr>
      <vt:lpstr>Challenges by Discipline</vt:lpstr>
      <vt:lpstr>Examples 5 Oct 2010</vt:lpstr>
      <vt:lpstr>Purported Value Advertises for Seekers (clients) in categories: </vt:lpstr>
      <vt:lpstr>TRENDS</vt:lpstr>
      <vt:lpstr>Friedman (The World is Flat)</vt:lpstr>
      <vt:lpstr>Megatrends</vt:lpstr>
      <vt:lpstr>Convergence Revolution</vt:lpstr>
      <vt:lpstr>Evolution &amp; Organizational Innovation</vt:lpstr>
      <vt:lpstr>New Products/Processes</vt:lpstr>
      <vt:lpstr>E-Globalization</vt:lpstr>
      <vt:lpstr>Technology Convergence</vt:lpstr>
      <vt:lpstr>Industry Convergence</vt:lpstr>
      <vt:lpstr>Industry Convergence Examples</vt:lpstr>
      <vt:lpstr>Biological &amp; Artificial System Convergence</vt:lpstr>
      <vt:lpstr>Innovation Through Open Systems</vt:lpstr>
      <vt:lpstr>SOA &amp; New Products</vt:lpstr>
      <vt:lpstr>Open Source Development</vt:lpstr>
      <vt:lpstr>Open Source ERP Products</vt:lpstr>
      <vt:lpstr>Strategic Innovation</vt:lpstr>
      <vt:lpstr>Convergence Evolution</vt:lpstr>
      <vt:lpstr>CONCLUSION</vt:lpstr>
      <vt:lpstr>Large-Scale Business Software</vt:lpstr>
      <vt:lpstr>Artificial Intelligence</vt:lpstr>
      <vt:lpstr>Job Automation</vt:lpstr>
    </vt:vector>
  </TitlesOfParts>
  <Company>University of Nebraska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Computers and Business</dc:title>
  <dc:creator>David Olson</dc:creator>
  <cp:lastModifiedBy>Windows User</cp:lastModifiedBy>
  <cp:revision>4</cp:revision>
  <cp:lastPrinted>2013-02-12T13:58:10Z</cp:lastPrinted>
  <dcterms:created xsi:type="dcterms:W3CDTF">2013-02-08T21:50:20Z</dcterms:created>
  <dcterms:modified xsi:type="dcterms:W3CDTF">2013-02-12T13:58:34Z</dcterms:modified>
</cp:coreProperties>
</file>